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8288000" cy="10287000"/>
  <p:notesSz cx="6858000" cy="9144000"/>
  <p:embeddedFontLst>
    <p:embeddedFont>
      <p:font typeface="Scripter" pitchFamily="2" charset="77"/>
      <p:regular r:id="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196" autoAdjust="0"/>
    <p:restoredTop sz="94703" autoAdjust="0"/>
  </p:normalViewPr>
  <p:slideViewPr>
    <p:cSldViewPr>
      <p:cViewPr varScale="1">
        <p:scale>
          <a:sx n="85" d="100"/>
          <a:sy n="85" d="100"/>
        </p:scale>
        <p:origin x="232" y="32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4/28/25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4/28/25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4/28/25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4/28/25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4/28/25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4/28/25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4/28/25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7" Type="http://schemas.openxmlformats.org/officeDocument/2006/relationships/image" Target="../media/image2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34.svg"/><Relationship Id="rId7" Type="http://schemas.openxmlformats.org/officeDocument/2006/relationships/image" Target="../media/image2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8.sv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26.svg"/><Relationship Id="rId7" Type="http://schemas.openxmlformats.org/officeDocument/2006/relationships/image" Target="../media/image2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image" Target="../media/image37.png"/><Relationship Id="rId7" Type="http://schemas.openxmlformats.org/officeDocument/2006/relationships/image" Target="../media/image1.png"/><Relationship Id="rId2" Type="http://schemas.openxmlformats.org/officeDocument/2006/relationships/hyperlink" Target="http://127.0.0.1:8000/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38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40.svg"/><Relationship Id="rId7" Type="http://schemas.openxmlformats.org/officeDocument/2006/relationships/image" Target="../media/image2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7" Type="http://schemas.openxmlformats.org/officeDocument/2006/relationships/hyperlink" Target="https://doi.org/10.1016/j.eswa.2017.02.017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doi.org/10.1016/j.ejor.2015.05.030" TargetMode="Externa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43.svg"/><Relationship Id="rId7" Type="http://schemas.openxmlformats.org/officeDocument/2006/relationships/image" Target="../media/image8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9" Type="http://schemas.openxmlformats.org/officeDocument/2006/relationships/image" Target="../media/image45.sv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8.svg"/><Relationship Id="rId7" Type="http://schemas.openxmlformats.org/officeDocument/2006/relationships/image" Target="../media/image10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2.svg"/><Relationship Id="rId10" Type="http://schemas.openxmlformats.org/officeDocument/2006/relationships/image" Target="../media/image13.png"/><Relationship Id="rId4" Type="http://schemas.openxmlformats.org/officeDocument/2006/relationships/image" Target="../media/image1.png"/><Relationship Id="rId9" Type="http://schemas.openxmlformats.org/officeDocument/2006/relationships/image" Target="../media/image12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20.svg"/><Relationship Id="rId7" Type="http://schemas.openxmlformats.org/officeDocument/2006/relationships/image" Target="../media/image2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11" Type="http://schemas.openxmlformats.org/officeDocument/2006/relationships/image" Target="../media/image24.svg"/><Relationship Id="rId5" Type="http://schemas.openxmlformats.org/officeDocument/2006/relationships/image" Target="../media/image8.svg"/><Relationship Id="rId10" Type="http://schemas.openxmlformats.org/officeDocument/2006/relationships/image" Target="../media/image23.png"/><Relationship Id="rId4" Type="http://schemas.openxmlformats.org/officeDocument/2006/relationships/image" Target="../media/image7.png"/><Relationship Id="rId9" Type="http://schemas.openxmlformats.org/officeDocument/2006/relationships/image" Target="../media/image22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6.svg"/><Relationship Id="rId7" Type="http://schemas.openxmlformats.org/officeDocument/2006/relationships/image" Target="../media/image2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6.svg"/><Relationship Id="rId7" Type="http://schemas.openxmlformats.org/officeDocument/2006/relationships/image" Target="../media/image2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EF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4552" y="5260787"/>
            <a:ext cx="2585486" cy="5159486"/>
            <a:chOff x="0" y="0"/>
            <a:chExt cx="680951" cy="135887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80951" cy="1358877"/>
            </a:xfrm>
            <a:custGeom>
              <a:avLst/>
              <a:gdLst/>
              <a:ahLst/>
              <a:cxnLst/>
              <a:rect l="l" t="t" r="r" b="b"/>
              <a:pathLst>
                <a:path w="680951" h="1358877">
                  <a:moveTo>
                    <a:pt x="227106" y="19070"/>
                  </a:moveTo>
                  <a:cubicBezTo>
                    <a:pt x="261904" y="7556"/>
                    <a:pt x="301706" y="0"/>
                    <a:pt x="340659" y="0"/>
                  </a:cubicBezTo>
                  <a:cubicBezTo>
                    <a:pt x="379613" y="0"/>
                    <a:pt x="417097" y="6476"/>
                    <a:pt x="451639" y="17990"/>
                  </a:cubicBezTo>
                  <a:cubicBezTo>
                    <a:pt x="452375" y="18350"/>
                    <a:pt x="453110" y="18350"/>
                    <a:pt x="453845" y="18710"/>
                  </a:cubicBezTo>
                  <a:cubicBezTo>
                    <a:pt x="583567" y="64765"/>
                    <a:pt x="679114" y="186379"/>
                    <a:pt x="680951" y="340632"/>
                  </a:cubicBezTo>
                  <a:lnTo>
                    <a:pt x="680951" y="1358877"/>
                  </a:lnTo>
                  <a:lnTo>
                    <a:pt x="0" y="1358877"/>
                  </a:lnTo>
                  <a:lnTo>
                    <a:pt x="0" y="341388"/>
                  </a:lnTo>
                  <a:cubicBezTo>
                    <a:pt x="1837" y="185660"/>
                    <a:pt x="95914" y="64045"/>
                    <a:pt x="227106" y="19070"/>
                  </a:cubicBezTo>
                  <a:close/>
                </a:path>
              </a:pathLst>
            </a:custGeom>
            <a:solidFill>
              <a:srgbClr val="2F4156"/>
            </a:solidFill>
            <a:ln cap="sq">
              <a:noFill/>
              <a:prstDash val="lgDash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69850"/>
              <a:ext cx="680951" cy="12890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698848" y="7720421"/>
            <a:ext cx="1888877" cy="3172996"/>
            <a:chOff x="0" y="0"/>
            <a:chExt cx="497482" cy="83568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97482" cy="835686"/>
            </a:xfrm>
            <a:custGeom>
              <a:avLst/>
              <a:gdLst/>
              <a:ahLst/>
              <a:cxnLst/>
              <a:rect l="l" t="t" r="r" b="b"/>
              <a:pathLst>
                <a:path w="497482" h="835686">
                  <a:moveTo>
                    <a:pt x="165917" y="19070"/>
                  </a:moveTo>
                  <a:cubicBezTo>
                    <a:pt x="191339" y="7556"/>
                    <a:pt x="220417" y="0"/>
                    <a:pt x="248875" y="0"/>
                  </a:cubicBezTo>
                  <a:cubicBezTo>
                    <a:pt x="277334" y="0"/>
                    <a:pt x="304718" y="6476"/>
                    <a:pt x="329954" y="17990"/>
                  </a:cubicBezTo>
                  <a:cubicBezTo>
                    <a:pt x="330492" y="18350"/>
                    <a:pt x="331028" y="18350"/>
                    <a:pt x="331565" y="18710"/>
                  </a:cubicBezTo>
                  <a:cubicBezTo>
                    <a:pt x="426336" y="64765"/>
                    <a:pt x="496140" y="186379"/>
                    <a:pt x="497482" y="329010"/>
                  </a:cubicBezTo>
                  <a:lnTo>
                    <a:pt x="497482" y="835686"/>
                  </a:lnTo>
                  <a:lnTo>
                    <a:pt x="0" y="835686"/>
                  </a:lnTo>
                  <a:lnTo>
                    <a:pt x="0" y="329386"/>
                  </a:lnTo>
                  <a:cubicBezTo>
                    <a:pt x="1342" y="185660"/>
                    <a:pt x="70072" y="64045"/>
                    <a:pt x="165917" y="19070"/>
                  </a:cubicBezTo>
                  <a:close/>
                </a:path>
              </a:pathLst>
            </a:custGeom>
            <a:solidFill>
              <a:srgbClr val="A5D9C6"/>
            </a:solidFill>
            <a:ln cap="sq">
              <a:noFill/>
              <a:prstDash val="lgDash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69850"/>
              <a:ext cx="497482" cy="7658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485591" y="4544093"/>
            <a:ext cx="1444472" cy="1444472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5D9C6"/>
            </a:solidFill>
            <a:ln w="57150" cap="sq">
              <a:solidFill>
                <a:srgbClr val="F3EFEC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 flipH="1">
            <a:off x="813128" y="3138633"/>
            <a:ext cx="1344926" cy="1180173"/>
          </a:xfrm>
          <a:custGeom>
            <a:avLst/>
            <a:gdLst/>
            <a:ahLst/>
            <a:cxnLst/>
            <a:rect l="l" t="t" r="r" b="b"/>
            <a:pathLst>
              <a:path w="1344926" h="1180173">
                <a:moveTo>
                  <a:pt x="1344926" y="0"/>
                </a:moveTo>
                <a:lnTo>
                  <a:pt x="0" y="0"/>
                </a:lnTo>
                <a:lnTo>
                  <a:pt x="0" y="1180172"/>
                </a:lnTo>
                <a:lnTo>
                  <a:pt x="1344926" y="1180172"/>
                </a:lnTo>
                <a:lnTo>
                  <a:pt x="134492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2" name="Group 12"/>
          <p:cNvGrpSpPr/>
          <p:nvPr/>
        </p:nvGrpSpPr>
        <p:grpSpPr>
          <a:xfrm>
            <a:off x="3570841" y="3111948"/>
            <a:ext cx="11283401" cy="4253678"/>
            <a:chOff x="0" y="0"/>
            <a:chExt cx="2971760" cy="112031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971760" cy="1120310"/>
            </a:xfrm>
            <a:custGeom>
              <a:avLst/>
              <a:gdLst/>
              <a:ahLst/>
              <a:cxnLst/>
              <a:rect l="l" t="t" r="r" b="b"/>
              <a:pathLst>
                <a:path w="2971760" h="1120310">
                  <a:moveTo>
                    <a:pt x="68613" y="0"/>
                  </a:moveTo>
                  <a:lnTo>
                    <a:pt x="2903146" y="0"/>
                  </a:lnTo>
                  <a:cubicBezTo>
                    <a:pt x="2941041" y="0"/>
                    <a:pt x="2971760" y="30719"/>
                    <a:pt x="2971760" y="68613"/>
                  </a:cubicBezTo>
                  <a:lnTo>
                    <a:pt x="2971760" y="1051697"/>
                  </a:lnTo>
                  <a:cubicBezTo>
                    <a:pt x="2971760" y="1089591"/>
                    <a:pt x="2941041" y="1120310"/>
                    <a:pt x="2903146" y="1120310"/>
                  </a:cubicBezTo>
                  <a:lnTo>
                    <a:pt x="68613" y="1120310"/>
                  </a:lnTo>
                  <a:cubicBezTo>
                    <a:pt x="50416" y="1120310"/>
                    <a:pt x="32964" y="1113081"/>
                    <a:pt x="20096" y="1100214"/>
                  </a:cubicBezTo>
                  <a:cubicBezTo>
                    <a:pt x="7229" y="1087346"/>
                    <a:pt x="0" y="1069894"/>
                    <a:pt x="0" y="1051697"/>
                  </a:cubicBezTo>
                  <a:lnTo>
                    <a:pt x="0" y="68613"/>
                  </a:lnTo>
                  <a:cubicBezTo>
                    <a:pt x="0" y="30719"/>
                    <a:pt x="30719" y="0"/>
                    <a:pt x="68613" y="0"/>
                  </a:cubicBezTo>
                  <a:close/>
                </a:path>
              </a:pathLst>
            </a:custGeom>
            <a:solidFill>
              <a:srgbClr val="000000">
                <a:alpha val="29804"/>
              </a:srgbClr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57150"/>
              <a:ext cx="2971760" cy="11774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3587725" y="3095228"/>
            <a:ext cx="11283401" cy="4287118"/>
            <a:chOff x="0" y="0"/>
            <a:chExt cx="2971760" cy="1129117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971760" cy="1129117"/>
            </a:xfrm>
            <a:custGeom>
              <a:avLst/>
              <a:gdLst/>
              <a:ahLst/>
              <a:cxnLst/>
              <a:rect l="l" t="t" r="r" b="b"/>
              <a:pathLst>
                <a:path w="2971760" h="1129117">
                  <a:moveTo>
                    <a:pt x="68613" y="0"/>
                  </a:moveTo>
                  <a:lnTo>
                    <a:pt x="2903146" y="0"/>
                  </a:lnTo>
                  <a:cubicBezTo>
                    <a:pt x="2941041" y="0"/>
                    <a:pt x="2971760" y="30719"/>
                    <a:pt x="2971760" y="68613"/>
                  </a:cubicBezTo>
                  <a:lnTo>
                    <a:pt x="2971760" y="1060504"/>
                  </a:lnTo>
                  <a:cubicBezTo>
                    <a:pt x="2971760" y="1078702"/>
                    <a:pt x="2964531" y="1096154"/>
                    <a:pt x="2951663" y="1109021"/>
                  </a:cubicBezTo>
                  <a:cubicBezTo>
                    <a:pt x="2938796" y="1121888"/>
                    <a:pt x="2921344" y="1129117"/>
                    <a:pt x="2903146" y="1129117"/>
                  </a:cubicBezTo>
                  <a:lnTo>
                    <a:pt x="68613" y="1129117"/>
                  </a:lnTo>
                  <a:cubicBezTo>
                    <a:pt x="30719" y="1129117"/>
                    <a:pt x="0" y="1098398"/>
                    <a:pt x="0" y="1060504"/>
                  </a:cubicBezTo>
                  <a:lnTo>
                    <a:pt x="0" y="68613"/>
                  </a:lnTo>
                  <a:cubicBezTo>
                    <a:pt x="0" y="30719"/>
                    <a:pt x="30719" y="0"/>
                    <a:pt x="68613" y="0"/>
                  </a:cubicBezTo>
                  <a:close/>
                </a:path>
              </a:pathLst>
            </a:custGeom>
            <a:solidFill>
              <a:srgbClr val="2F4156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133350"/>
              <a:ext cx="2971760" cy="12624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299"/>
                </a:lnSpc>
              </a:pPr>
              <a:r>
                <a:rPr lang="en-US" sz="4499">
                  <a:solidFill>
                    <a:srgbClr val="FFFFFF"/>
                  </a:solidFill>
                  <a:latin typeface="Scripter"/>
                  <a:ea typeface="Scripter"/>
                  <a:cs typeface="Scripter"/>
                  <a:sym typeface="Scripter"/>
                </a:rPr>
                <a:t>CREDIT SCORE PREDICTION </a:t>
              </a:r>
            </a:p>
            <a:p>
              <a:pPr algn="ctr">
                <a:lnSpc>
                  <a:spcPts val="6299"/>
                </a:lnSpc>
              </a:pPr>
              <a:r>
                <a:rPr lang="en-US" sz="4499">
                  <a:solidFill>
                    <a:srgbClr val="FFFFFF"/>
                  </a:solidFill>
                  <a:latin typeface="Scripter"/>
                  <a:ea typeface="Scripter"/>
                  <a:cs typeface="Scripter"/>
                  <a:sym typeface="Scripter"/>
                </a:rPr>
                <a:t>USING MACHINE LEARNING AND DEEP LEARNING</a:t>
              </a:r>
            </a:p>
          </p:txBody>
        </p:sp>
      </p:grpSp>
      <p:sp>
        <p:nvSpPr>
          <p:cNvPr id="18" name="Freeform 18"/>
          <p:cNvSpPr/>
          <p:nvPr/>
        </p:nvSpPr>
        <p:spPr>
          <a:xfrm>
            <a:off x="13488173" y="4952693"/>
            <a:ext cx="4961829" cy="5467580"/>
          </a:xfrm>
          <a:custGeom>
            <a:avLst/>
            <a:gdLst/>
            <a:ahLst/>
            <a:cxnLst/>
            <a:rect l="l" t="t" r="r" b="b"/>
            <a:pathLst>
              <a:path w="4961829" h="5467580">
                <a:moveTo>
                  <a:pt x="0" y="0"/>
                </a:moveTo>
                <a:lnTo>
                  <a:pt x="4961829" y="0"/>
                </a:lnTo>
                <a:lnTo>
                  <a:pt x="4961829" y="5467580"/>
                </a:lnTo>
                <a:lnTo>
                  <a:pt x="0" y="546758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9" name="Group 19"/>
          <p:cNvGrpSpPr/>
          <p:nvPr/>
        </p:nvGrpSpPr>
        <p:grpSpPr>
          <a:xfrm rot="-5400000">
            <a:off x="14197211" y="-3174042"/>
            <a:ext cx="2585486" cy="7163089"/>
            <a:chOff x="0" y="0"/>
            <a:chExt cx="680951" cy="1886575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680951" cy="1886575"/>
            </a:xfrm>
            <a:custGeom>
              <a:avLst/>
              <a:gdLst/>
              <a:ahLst/>
              <a:cxnLst/>
              <a:rect l="l" t="t" r="r" b="b"/>
              <a:pathLst>
                <a:path w="680951" h="1886575">
                  <a:moveTo>
                    <a:pt x="227106" y="19070"/>
                  </a:moveTo>
                  <a:cubicBezTo>
                    <a:pt x="261904" y="7556"/>
                    <a:pt x="301706" y="0"/>
                    <a:pt x="340659" y="0"/>
                  </a:cubicBezTo>
                  <a:cubicBezTo>
                    <a:pt x="379613" y="0"/>
                    <a:pt x="417097" y="6476"/>
                    <a:pt x="451639" y="17990"/>
                  </a:cubicBezTo>
                  <a:cubicBezTo>
                    <a:pt x="452375" y="18350"/>
                    <a:pt x="453110" y="18350"/>
                    <a:pt x="453845" y="18710"/>
                  </a:cubicBezTo>
                  <a:cubicBezTo>
                    <a:pt x="583567" y="64765"/>
                    <a:pt x="679114" y="186379"/>
                    <a:pt x="680951" y="352354"/>
                  </a:cubicBezTo>
                  <a:lnTo>
                    <a:pt x="680951" y="1886575"/>
                  </a:lnTo>
                  <a:lnTo>
                    <a:pt x="0" y="1886575"/>
                  </a:lnTo>
                  <a:lnTo>
                    <a:pt x="0" y="353492"/>
                  </a:lnTo>
                  <a:cubicBezTo>
                    <a:pt x="1837" y="185660"/>
                    <a:pt x="95914" y="64045"/>
                    <a:pt x="227106" y="19070"/>
                  </a:cubicBezTo>
                  <a:close/>
                </a:path>
              </a:pathLst>
            </a:custGeom>
            <a:solidFill>
              <a:srgbClr val="2F4156"/>
            </a:solidFill>
            <a:ln cap="sq">
              <a:noFill/>
              <a:prstDash val="lgDash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69850"/>
              <a:ext cx="680951" cy="18167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 rot="-5400000">
            <a:off x="15881563" y="211821"/>
            <a:ext cx="1888877" cy="3673897"/>
            <a:chOff x="0" y="0"/>
            <a:chExt cx="497482" cy="967611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497482" cy="967611"/>
            </a:xfrm>
            <a:custGeom>
              <a:avLst/>
              <a:gdLst/>
              <a:ahLst/>
              <a:cxnLst/>
              <a:rect l="l" t="t" r="r" b="b"/>
              <a:pathLst>
                <a:path w="497482" h="967611">
                  <a:moveTo>
                    <a:pt x="165917" y="19070"/>
                  </a:moveTo>
                  <a:cubicBezTo>
                    <a:pt x="191339" y="7556"/>
                    <a:pt x="220417" y="0"/>
                    <a:pt x="248875" y="0"/>
                  </a:cubicBezTo>
                  <a:cubicBezTo>
                    <a:pt x="277334" y="0"/>
                    <a:pt x="304718" y="6476"/>
                    <a:pt x="329954" y="17990"/>
                  </a:cubicBezTo>
                  <a:cubicBezTo>
                    <a:pt x="330492" y="18350"/>
                    <a:pt x="331028" y="18350"/>
                    <a:pt x="331565" y="18710"/>
                  </a:cubicBezTo>
                  <a:cubicBezTo>
                    <a:pt x="426336" y="64765"/>
                    <a:pt x="496140" y="186379"/>
                    <a:pt x="497482" y="331941"/>
                  </a:cubicBezTo>
                  <a:lnTo>
                    <a:pt x="497482" y="967611"/>
                  </a:lnTo>
                  <a:lnTo>
                    <a:pt x="0" y="967611"/>
                  </a:lnTo>
                  <a:lnTo>
                    <a:pt x="0" y="332413"/>
                  </a:lnTo>
                  <a:cubicBezTo>
                    <a:pt x="1342" y="185660"/>
                    <a:pt x="70072" y="64045"/>
                    <a:pt x="165917" y="19070"/>
                  </a:cubicBezTo>
                  <a:close/>
                </a:path>
              </a:pathLst>
            </a:custGeom>
            <a:solidFill>
              <a:srgbClr val="A5D9C6"/>
            </a:solidFill>
            <a:ln cap="sq">
              <a:noFill/>
              <a:prstDash val="lgDash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69850"/>
              <a:ext cx="497482" cy="8977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4106665" y="1876634"/>
            <a:ext cx="610494" cy="610494"/>
            <a:chOff x="0" y="0"/>
            <a:chExt cx="812800" cy="8128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5D9C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8" name="Freeform 28"/>
          <p:cNvSpPr/>
          <p:nvPr/>
        </p:nvSpPr>
        <p:spPr>
          <a:xfrm>
            <a:off x="10175965" y="0"/>
            <a:ext cx="1571812" cy="1571812"/>
          </a:xfrm>
          <a:custGeom>
            <a:avLst/>
            <a:gdLst/>
            <a:ahLst/>
            <a:cxnLst/>
            <a:rect l="l" t="t" r="r" b="b"/>
            <a:pathLst>
              <a:path w="1571812" h="1571812">
                <a:moveTo>
                  <a:pt x="0" y="0"/>
                </a:moveTo>
                <a:lnTo>
                  <a:pt x="1571811" y="0"/>
                </a:lnTo>
                <a:lnTo>
                  <a:pt x="1571811" y="1571812"/>
                </a:lnTo>
                <a:lnTo>
                  <a:pt x="0" y="157181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9" name="Group 29"/>
          <p:cNvGrpSpPr/>
          <p:nvPr/>
        </p:nvGrpSpPr>
        <p:grpSpPr>
          <a:xfrm>
            <a:off x="10018332" y="-192320"/>
            <a:ext cx="1594586" cy="1594586"/>
            <a:chOff x="0" y="0"/>
            <a:chExt cx="812800" cy="8128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87B8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2" name="TextBox 32"/>
          <p:cNvSpPr txBox="1"/>
          <p:nvPr/>
        </p:nvSpPr>
        <p:spPr>
          <a:xfrm>
            <a:off x="6629221" y="7726230"/>
            <a:ext cx="5166640" cy="7010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59"/>
              </a:lnSpc>
            </a:pPr>
            <a:r>
              <a:rPr lang="en-US" sz="3899">
                <a:solidFill>
                  <a:srgbClr val="2F4156"/>
                </a:solidFill>
                <a:latin typeface="Scripter"/>
                <a:ea typeface="Scripter"/>
                <a:cs typeface="Scripter"/>
                <a:sym typeface="Scripter"/>
              </a:rPr>
              <a:t>TEAM-3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EF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060801" y="1883828"/>
            <a:ext cx="9495092" cy="5704186"/>
          </a:xfrm>
          <a:custGeom>
            <a:avLst/>
            <a:gdLst/>
            <a:ahLst/>
            <a:cxnLst/>
            <a:rect l="l" t="t" r="r" b="b"/>
            <a:pathLst>
              <a:path w="9495092" h="5704186">
                <a:moveTo>
                  <a:pt x="0" y="0"/>
                </a:moveTo>
                <a:lnTo>
                  <a:pt x="9495092" y="0"/>
                </a:lnTo>
                <a:lnTo>
                  <a:pt x="9495092" y="5704186"/>
                </a:lnTo>
                <a:lnTo>
                  <a:pt x="0" y="570418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0" y="591185"/>
            <a:ext cx="11143430" cy="9257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15"/>
              </a:lnSpc>
              <a:spcBef>
                <a:spcPct val="0"/>
              </a:spcBef>
            </a:pPr>
            <a:r>
              <a:rPr lang="en-US" sz="5153">
                <a:solidFill>
                  <a:srgbClr val="000000"/>
                </a:solidFill>
                <a:latin typeface="Scripter"/>
                <a:ea typeface="Scripter"/>
                <a:cs typeface="Scripter"/>
                <a:sym typeface="Scripter"/>
              </a:rPr>
              <a:t>CORELATION MATRIX AFTER DATA CLEANING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121306" y="8195988"/>
            <a:ext cx="12953210" cy="8578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84"/>
              </a:lnSpc>
            </a:pPr>
            <a:r>
              <a:rPr lang="en-US" sz="1631">
                <a:solidFill>
                  <a:srgbClr val="000000"/>
                </a:solidFill>
                <a:latin typeface="Scripter"/>
                <a:ea typeface="Scripter"/>
                <a:cs typeface="Scripter"/>
                <a:sym typeface="Scripter"/>
              </a:rPr>
              <a:t>Outstanding debt and delayed payments show a moderate positive correlation while credit age and the number of delayed payments are negatively correlated.</a:t>
            </a:r>
          </a:p>
          <a:p>
            <a:pPr algn="ctr">
              <a:lnSpc>
                <a:spcPts val="2284"/>
              </a:lnSpc>
              <a:spcBef>
                <a:spcPct val="0"/>
              </a:spcBef>
            </a:pPr>
            <a:endParaRPr lang="en-US" sz="1631">
              <a:solidFill>
                <a:srgbClr val="000000"/>
              </a:solidFill>
              <a:latin typeface="Scripter"/>
              <a:ea typeface="Scripter"/>
              <a:cs typeface="Scripter"/>
              <a:sym typeface="Scripter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EF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801319" y="521181"/>
            <a:ext cx="7746882" cy="16008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01"/>
              </a:lnSpc>
            </a:pPr>
            <a:r>
              <a:rPr lang="en-US" sz="5456">
                <a:solidFill>
                  <a:srgbClr val="2F4156"/>
                </a:solidFill>
                <a:latin typeface="Scripter"/>
                <a:ea typeface="Scripter"/>
                <a:cs typeface="Scripter"/>
                <a:sym typeface="Scripter"/>
              </a:rPr>
              <a:t>CHI- SQUARE TEST </a:t>
            </a:r>
          </a:p>
          <a:p>
            <a:pPr algn="l">
              <a:lnSpc>
                <a:spcPts val="6001"/>
              </a:lnSpc>
            </a:pPr>
            <a:r>
              <a:rPr lang="en-US" sz="5456">
                <a:solidFill>
                  <a:srgbClr val="2F4156"/>
                </a:solidFill>
                <a:latin typeface="Scripter"/>
                <a:ea typeface="Scripter"/>
                <a:cs typeface="Scripter"/>
                <a:sym typeface="Scripter"/>
              </a:rPr>
              <a:t>RESULT</a:t>
            </a:r>
          </a:p>
        </p:txBody>
      </p:sp>
      <p:grpSp>
        <p:nvGrpSpPr>
          <p:cNvPr id="3" name="Group 3"/>
          <p:cNvGrpSpPr/>
          <p:nvPr/>
        </p:nvGrpSpPr>
        <p:grpSpPr>
          <a:xfrm rot="8100000">
            <a:off x="13296564" y="8967261"/>
            <a:ext cx="1811745" cy="3029977"/>
            <a:chOff x="0" y="0"/>
            <a:chExt cx="660400" cy="110445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60400" cy="1104458"/>
            </a:xfrm>
            <a:custGeom>
              <a:avLst/>
              <a:gdLst/>
              <a:ahLst/>
              <a:cxnLst/>
              <a:rect l="l" t="t" r="r" b="b"/>
              <a:pathLst>
                <a:path w="660400" h="1104458">
                  <a:moveTo>
                    <a:pt x="220252" y="1085389"/>
                  </a:moveTo>
                  <a:cubicBezTo>
                    <a:pt x="254109" y="1096903"/>
                    <a:pt x="292600" y="1104458"/>
                    <a:pt x="330378" y="1104458"/>
                  </a:cubicBezTo>
                  <a:cubicBezTo>
                    <a:pt x="368157" y="1104458"/>
                    <a:pt x="404509" y="1097981"/>
                    <a:pt x="438009" y="1086467"/>
                  </a:cubicBezTo>
                  <a:cubicBezTo>
                    <a:pt x="438723" y="1086108"/>
                    <a:pt x="439435" y="1086108"/>
                    <a:pt x="440148" y="1085748"/>
                  </a:cubicBezTo>
                  <a:cubicBezTo>
                    <a:pt x="565955" y="1039693"/>
                    <a:pt x="658618" y="918079"/>
                    <a:pt x="660400" y="769478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768907"/>
                  </a:lnTo>
                  <a:cubicBezTo>
                    <a:pt x="1782" y="918798"/>
                    <a:pt x="93019" y="1040413"/>
                    <a:pt x="220252" y="1085389"/>
                  </a:cubicBezTo>
                  <a:close/>
                </a:path>
              </a:pathLst>
            </a:custGeom>
            <a:gradFill rotWithShape="1">
              <a:gsLst>
                <a:gs pos="0">
                  <a:srgbClr val="2F4156">
                    <a:alpha val="100000"/>
                  </a:srgbClr>
                </a:gs>
                <a:gs pos="100000">
                  <a:srgbClr val="0F4070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660400" cy="10346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 rot="8100000">
            <a:off x="17219325" y="3327513"/>
            <a:ext cx="1198974" cy="5223283"/>
            <a:chOff x="0" y="0"/>
            <a:chExt cx="660400" cy="287700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60400" cy="2877007"/>
            </a:xfrm>
            <a:custGeom>
              <a:avLst/>
              <a:gdLst/>
              <a:ahLst/>
              <a:cxnLst/>
              <a:rect l="l" t="t" r="r" b="b"/>
              <a:pathLst>
                <a:path w="660400" h="2877007">
                  <a:moveTo>
                    <a:pt x="220252" y="2857938"/>
                  </a:moveTo>
                  <a:cubicBezTo>
                    <a:pt x="254109" y="2869451"/>
                    <a:pt x="292600" y="2877007"/>
                    <a:pt x="330378" y="2877007"/>
                  </a:cubicBezTo>
                  <a:cubicBezTo>
                    <a:pt x="368157" y="2877007"/>
                    <a:pt x="404509" y="2870530"/>
                    <a:pt x="438009" y="2859016"/>
                  </a:cubicBezTo>
                  <a:cubicBezTo>
                    <a:pt x="438723" y="2858656"/>
                    <a:pt x="439435" y="2858656"/>
                    <a:pt x="440148" y="2858297"/>
                  </a:cubicBezTo>
                  <a:cubicBezTo>
                    <a:pt x="565955" y="2812242"/>
                    <a:pt x="658618" y="2690628"/>
                    <a:pt x="660400" y="2502653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2500795"/>
                  </a:lnTo>
                  <a:cubicBezTo>
                    <a:pt x="1782" y="2691347"/>
                    <a:pt x="93019" y="2812962"/>
                    <a:pt x="220252" y="2857938"/>
                  </a:cubicBezTo>
                  <a:close/>
                </a:path>
              </a:pathLst>
            </a:custGeom>
            <a:gradFill rotWithShape="1">
              <a:gsLst>
                <a:gs pos="0">
                  <a:srgbClr val="2F4156">
                    <a:alpha val="100000"/>
                  </a:srgbClr>
                </a:gs>
                <a:gs pos="100000">
                  <a:srgbClr val="0F4070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660400" cy="28071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3187679" y="271384"/>
            <a:ext cx="2940735" cy="2433459"/>
          </a:xfrm>
          <a:custGeom>
            <a:avLst/>
            <a:gdLst/>
            <a:ahLst/>
            <a:cxnLst/>
            <a:rect l="l" t="t" r="r" b="b"/>
            <a:pathLst>
              <a:path w="2940735" h="2433459">
                <a:moveTo>
                  <a:pt x="0" y="0"/>
                </a:moveTo>
                <a:lnTo>
                  <a:pt x="2940735" y="0"/>
                </a:lnTo>
                <a:lnTo>
                  <a:pt x="2940735" y="2433459"/>
                </a:lnTo>
                <a:lnTo>
                  <a:pt x="0" y="24334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0" name="Group 10"/>
          <p:cNvGrpSpPr/>
          <p:nvPr/>
        </p:nvGrpSpPr>
        <p:grpSpPr>
          <a:xfrm rot="5400000">
            <a:off x="1514273" y="-2028735"/>
            <a:ext cx="2120303" cy="5911033"/>
            <a:chOff x="0" y="0"/>
            <a:chExt cx="660400" cy="1841079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60400" cy="1841079"/>
            </a:xfrm>
            <a:custGeom>
              <a:avLst/>
              <a:gdLst/>
              <a:ahLst/>
              <a:cxnLst/>
              <a:rect l="l" t="t" r="r" b="b"/>
              <a:pathLst>
                <a:path w="660400" h="1841079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51343"/>
                  </a:cubicBezTo>
                  <a:lnTo>
                    <a:pt x="660400" y="1841079"/>
                  </a:lnTo>
                  <a:lnTo>
                    <a:pt x="0" y="1841079"/>
                  </a:lnTo>
                  <a:lnTo>
                    <a:pt x="0" y="352449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2F415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69850"/>
              <a:ext cx="660400" cy="17712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 rot="5400000">
            <a:off x="650132" y="-1213219"/>
            <a:ext cx="1764440" cy="6122292"/>
            <a:chOff x="0" y="0"/>
            <a:chExt cx="660400" cy="229147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60400" cy="2291470"/>
            </a:xfrm>
            <a:custGeom>
              <a:avLst/>
              <a:gdLst/>
              <a:ahLst/>
              <a:cxnLst/>
              <a:rect l="l" t="t" r="r" b="b"/>
              <a:pathLst>
                <a:path w="660400" h="229147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61347"/>
                  </a:cubicBezTo>
                  <a:lnTo>
                    <a:pt x="660400" y="2291470"/>
                  </a:lnTo>
                  <a:lnTo>
                    <a:pt x="0" y="2291470"/>
                  </a:lnTo>
                  <a:lnTo>
                    <a:pt x="0" y="36278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A5D9C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69850"/>
              <a:ext cx="660400" cy="22216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 rot="6082177">
            <a:off x="5002475" y="707154"/>
            <a:ext cx="1068884" cy="1068439"/>
          </a:xfrm>
          <a:custGeom>
            <a:avLst/>
            <a:gdLst/>
            <a:ahLst/>
            <a:cxnLst/>
            <a:rect l="l" t="t" r="r" b="b"/>
            <a:pathLst>
              <a:path w="1068884" h="1068439">
                <a:moveTo>
                  <a:pt x="0" y="0"/>
                </a:moveTo>
                <a:lnTo>
                  <a:pt x="1068885" y="0"/>
                </a:lnTo>
                <a:lnTo>
                  <a:pt x="1068885" y="1068439"/>
                </a:lnTo>
                <a:lnTo>
                  <a:pt x="0" y="106843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17"/>
          <p:cNvSpPr/>
          <p:nvPr/>
        </p:nvSpPr>
        <p:spPr>
          <a:xfrm rot="9393972">
            <a:off x="5468523" y="267455"/>
            <a:ext cx="1592215" cy="1396505"/>
          </a:xfrm>
          <a:custGeom>
            <a:avLst/>
            <a:gdLst/>
            <a:ahLst/>
            <a:cxnLst/>
            <a:rect l="l" t="t" r="r" b="b"/>
            <a:pathLst>
              <a:path w="1592215" h="1396505">
                <a:moveTo>
                  <a:pt x="0" y="0"/>
                </a:moveTo>
                <a:lnTo>
                  <a:pt x="1592215" y="0"/>
                </a:lnTo>
                <a:lnTo>
                  <a:pt x="1592215" y="1396505"/>
                </a:lnTo>
                <a:lnTo>
                  <a:pt x="0" y="139650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8" name="Group 18"/>
          <p:cNvGrpSpPr/>
          <p:nvPr/>
        </p:nvGrpSpPr>
        <p:grpSpPr>
          <a:xfrm>
            <a:off x="16128414" y="-606511"/>
            <a:ext cx="1896604" cy="2334282"/>
            <a:chOff x="0" y="0"/>
            <a:chExt cx="6604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660400" cy="812800"/>
            </a:xfrm>
            <a:custGeom>
              <a:avLst/>
              <a:gdLst/>
              <a:ahLst/>
              <a:cxnLst/>
              <a:rect l="l" t="t" r="r" b="b"/>
              <a:pathLst>
                <a:path w="660400" h="812800">
                  <a:moveTo>
                    <a:pt x="220252" y="793731"/>
                  </a:moveTo>
                  <a:cubicBezTo>
                    <a:pt x="254109" y="805245"/>
                    <a:pt x="292600" y="812800"/>
                    <a:pt x="330378" y="812800"/>
                  </a:cubicBezTo>
                  <a:cubicBezTo>
                    <a:pt x="368157" y="812800"/>
                    <a:pt x="404509" y="806323"/>
                    <a:pt x="438009" y="794809"/>
                  </a:cubicBezTo>
                  <a:cubicBezTo>
                    <a:pt x="438723" y="794450"/>
                    <a:pt x="439435" y="794450"/>
                    <a:pt x="440148" y="794090"/>
                  </a:cubicBezTo>
                  <a:cubicBezTo>
                    <a:pt x="565955" y="748035"/>
                    <a:pt x="658618" y="626421"/>
                    <a:pt x="660400" y="484298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483939"/>
                  </a:lnTo>
                  <a:cubicBezTo>
                    <a:pt x="1782" y="627140"/>
                    <a:pt x="93019" y="748755"/>
                    <a:pt x="220252" y="793731"/>
                  </a:cubicBezTo>
                  <a:close/>
                </a:path>
              </a:pathLst>
            </a:custGeom>
            <a:solidFill>
              <a:srgbClr val="A5D9C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57150"/>
              <a:ext cx="660400" cy="742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6440496" y="1434598"/>
            <a:ext cx="622802" cy="622802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F415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4" name="Freeform 24"/>
          <p:cNvSpPr/>
          <p:nvPr/>
        </p:nvSpPr>
        <p:spPr>
          <a:xfrm rot="-3366691">
            <a:off x="15627186" y="828570"/>
            <a:ext cx="1319637" cy="1319087"/>
          </a:xfrm>
          <a:custGeom>
            <a:avLst/>
            <a:gdLst/>
            <a:ahLst/>
            <a:cxnLst/>
            <a:rect l="l" t="t" r="r" b="b"/>
            <a:pathLst>
              <a:path w="1319637" h="1319087">
                <a:moveTo>
                  <a:pt x="0" y="0"/>
                </a:moveTo>
                <a:lnTo>
                  <a:pt x="1319636" y="0"/>
                </a:lnTo>
                <a:lnTo>
                  <a:pt x="1319636" y="1319087"/>
                </a:lnTo>
                <a:lnTo>
                  <a:pt x="0" y="131908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5" name="TextBox 25"/>
          <p:cNvSpPr txBox="1"/>
          <p:nvPr/>
        </p:nvSpPr>
        <p:spPr>
          <a:xfrm>
            <a:off x="207061" y="1411914"/>
            <a:ext cx="14208135" cy="88723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3"/>
              </a:lnSpc>
            </a:pPr>
            <a:r>
              <a:rPr lang="en-US" sz="2595" u="sng">
                <a:solidFill>
                  <a:srgbClr val="2F4156"/>
                </a:solidFill>
                <a:latin typeface="Scripter"/>
                <a:ea typeface="Scripter"/>
                <a:cs typeface="Scripter"/>
                <a:sym typeface="Scripter"/>
              </a:rPr>
              <a:t>Factors Affecting Credit Score</a:t>
            </a:r>
          </a:p>
          <a:p>
            <a:pPr algn="l">
              <a:lnSpc>
                <a:spcPts val="3213"/>
              </a:lnSpc>
            </a:pPr>
            <a:endParaRPr lang="en-US" sz="2595" u="sng">
              <a:solidFill>
                <a:srgbClr val="2F4156"/>
              </a:solidFill>
              <a:latin typeface="Scripter"/>
              <a:ea typeface="Scripter"/>
              <a:cs typeface="Scripter"/>
              <a:sym typeface="Scripter"/>
            </a:endParaRPr>
          </a:p>
          <a:p>
            <a:pPr algn="l">
              <a:lnSpc>
                <a:spcPts val="3213"/>
              </a:lnSpc>
            </a:pPr>
            <a:endParaRPr lang="en-US" sz="2595" u="sng">
              <a:solidFill>
                <a:srgbClr val="2F4156"/>
              </a:solidFill>
              <a:latin typeface="Scripter"/>
              <a:ea typeface="Scripter"/>
              <a:cs typeface="Scripter"/>
              <a:sym typeface="Scripter"/>
            </a:endParaRPr>
          </a:p>
          <a:p>
            <a:pPr algn="l">
              <a:lnSpc>
                <a:spcPts val="3213"/>
              </a:lnSpc>
            </a:pPr>
            <a:r>
              <a:rPr lang="en-US" sz="2295">
                <a:solidFill>
                  <a:srgbClr val="2F4156"/>
                </a:solidFill>
                <a:latin typeface="Scripter"/>
                <a:ea typeface="Scripter"/>
                <a:cs typeface="Scripter"/>
                <a:sym typeface="Scripter"/>
              </a:rPr>
              <a:t>Chi-square Statistic: Measures deviation from expected frequencies; higher values indicate stronger relationships.</a:t>
            </a:r>
          </a:p>
          <a:p>
            <a:pPr algn="l">
              <a:lnSpc>
                <a:spcPts val="3213"/>
              </a:lnSpc>
            </a:pPr>
            <a:r>
              <a:rPr lang="en-US" sz="2295">
                <a:solidFill>
                  <a:srgbClr val="2F4156"/>
                </a:solidFill>
                <a:latin typeface="Scripter"/>
                <a:ea typeface="Scripter"/>
                <a:cs typeface="Scripter"/>
                <a:sym typeface="Scripter"/>
              </a:rPr>
              <a:t>•</a:t>
            </a:r>
          </a:p>
          <a:p>
            <a:pPr algn="l">
              <a:lnSpc>
                <a:spcPts val="3213"/>
              </a:lnSpc>
            </a:pPr>
            <a:r>
              <a:rPr lang="en-US" sz="2295">
                <a:solidFill>
                  <a:srgbClr val="2F4156"/>
                </a:solidFill>
                <a:latin typeface="Scripter"/>
                <a:ea typeface="Scripter"/>
                <a:cs typeface="Scripter"/>
                <a:sym typeface="Scripter"/>
              </a:rPr>
              <a:t>•P-value: Probability under the null hypothesis (no relationship).</a:t>
            </a:r>
          </a:p>
          <a:p>
            <a:pPr algn="l">
              <a:lnSpc>
                <a:spcPts val="3213"/>
              </a:lnSpc>
            </a:pPr>
            <a:r>
              <a:rPr lang="en-US" sz="2295">
                <a:solidFill>
                  <a:srgbClr val="2F4156"/>
                </a:solidFill>
                <a:latin typeface="Scripter"/>
                <a:ea typeface="Scripter"/>
                <a:cs typeface="Scripter"/>
                <a:sym typeface="Scripter"/>
              </a:rPr>
              <a:t>•p &lt; 0.05 → Significant association</a:t>
            </a:r>
          </a:p>
          <a:p>
            <a:pPr algn="l">
              <a:lnSpc>
                <a:spcPts val="3213"/>
              </a:lnSpc>
            </a:pPr>
            <a:r>
              <a:rPr lang="en-US" sz="2295">
                <a:solidFill>
                  <a:srgbClr val="2F4156"/>
                </a:solidFill>
                <a:latin typeface="Scripter"/>
                <a:ea typeface="Scripter"/>
                <a:cs typeface="Scripter"/>
                <a:sym typeface="Scripter"/>
              </a:rPr>
              <a:t>•p &gt; 0.05 → No significant association</a:t>
            </a:r>
          </a:p>
          <a:p>
            <a:pPr algn="l">
              <a:lnSpc>
                <a:spcPts val="3213"/>
              </a:lnSpc>
            </a:pPr>
            <a:endParaRPr lang="en-US" sz="2295">
              <a:solidFill>
                <a:srgbClr val="2F4156"/>
              </a:solidFill>
              <a:latin typeface="Scripter"/>
              <a:ea typeface="Scripter"/>
              <a:cs typeface="Scripter"/>
              <a:sym typeface="Scripter"/>
            </a:endParaRPr>
          </a:p>
          <a:p>
            <a:pPr algn="l">
              <a:lnSpc>
                <a:spcPts val="3213"/>
              </a:lnSpc>
            </a:pPr>
            <a:r>
              <a:rPr lang="en-US" sz="2295">
                <a:solidFill>
                  <a:srgbClr val="2F4156"/>
                </a:solidFill>
                <a:latin typeface="Scripter"/>
                <a:ea typeface="Scripter"/>
                <a:cs typeface="Scripter"/>
                <a:sym typeface="Scripter"/>
              </a:rPr>
              <a:t>Degrees of Freedom (df): Number of independent comparisons.</a:t>
            </a:r>
          </a:p>
          <a:p>
            <a:pPr algn="l">
              <a:lnSpc>
                <a:spcPts val="3213"/>
              </a:lnSpc>
            </a:pPr>
            <a:endParaRPr lang="en-US" sz="2295">
              <a:solidFill>
                <a:srgbClr val="2F4156"/>
              </a:solidFill>
              <a:latin typeface="Scripter"/>
              <a:ea typeface="Scripter"/>
              <a:cs typeface="Scripter"/>
              <a:sym typeface="Scripter"/>
            </a:endParaRPr>
          </a:p>
          <a:p>
            <a:pPr algn="l">
              <a:lnSpc>
                <a:spcPts val="3213"/>
              </a:lnSpc>
            </a:pPr>
            <a:r>
              <a:rPr lang="en-US" sz="2295">
                <a:solidFill>
                  <a:srgbClr val="2F4156"/>
                </a:solidFill>
                <a:latin typeface="Scripter"/>
                <a:ea typeface="Scripter"/>
                <a:cs typeface="Scripter"/>
                <a:sym typeface="Scripter"/>
              </a:rPr>
              <a:t>Key Findings:</a:t>
            </a:r>
          </a:p>
          <a:p>
            <a:pPr algn="l">
              <a:lnSpc>
                <a:spcPts val="3213"/>
              </a:lnSpc>
            </a:pPr>
            <a:r>
              <a:rPr lang="en-US" sz="2295">
                <a:solidFill>
                  <a:srgbClr val="2F4156"/>
                </a:solidFill>
                <a:latin typeface="Scripter"/>
                <a:ea typeface="Scripter"/>
                <a:cs typeface="Scripter"/>
                <a:sym typeface="Scripter"/>
              </a:rPr>
              <a:t>•Age (χ² = 5229.79, p = 0.0) → Strong impact on creditworthiness.</a:t>
            </a:r>
          </a:p>
          <a:p>
            <a:pPr algn="l">
              <a:lnSpc>
                <a:spcPts val="3213"/>
              </a:lnSpc>
            </a:pPr>
            <a:r>
              <a:rPr lang="en-US" sz="2295">
                <a:solidFill>
                  <a:srgbClr val="2F4156"/>
                </a:solidFill>
                <a:latin typeface="Scripter"/>
                <a:ea typeface="Scripter"/>
                <a:cs typeface="Scripter"/>
                <a:sym typeface="Scripter"/>
              </a:rPr>
              <a:t>•Occupation (χ² = 181.1, p = 2.43e-24) → Moderate influence.</a:t>
            </a:r>
          </a:p>
          <a:p>
            <a:pPr algn="l">
              <a:lnSpc>
                <a:spcPts val="3213"/>
              </a:lnSpc>
            </a:pPr>
            <a:r>
              <a:rPr lang="en-US" sz="2295">
                <a:solidFill>
                  <a:srgbClr val="2F4156"/>
                </a:solidFill>
                <a:latin typeface="Scripter"/>
                <a:ea typeface="Scripter"/>
                <a:cs typeface="Scripter"/>
                <a:sym typeface="Scripter"/>
              </a:rPr>
              <a:t>•Annual Income (χ² = 134413.15, p = 0.0) → Major factor in credit scoring.</a:t>
            </a:r>
          </a:p>
          <a:p>
            <a:pPr algn="l">
              <a:lnSpc>
                <a:spcPts val="3213"/>
              </a:lnSpc>
            </a:pPr>
            <a:r>
              <a:rPr lang="en-US" sz="2295">
                <a:solidFill>
                  <a:srgbClr val="2F4156"/>
                </a:solidFill>
                <a:latin typeface="Scripter"/>
                <a:ea typeface="Scripter"/>
                <a:cs typeface="Scripter"/>
                <a:sym typeface="Scripter"/>
              </a:rPr>
              <a:t>•Delay from Due Date (χ² = 24626.21, p = 0.0) → Significant negative impact.</a:t>
            </a:r>
          </a:p>
          <a:p>
            <a:pPr algn="l">
              <a:lnSpc>
                <a:spcPts val="3213"/>
              </a:lnSpc>
            </a:pPr>
            <a:r>
              <a:rPr lang="en-US" sz="2295">
                <a:solidFill>
                  <a:srgbClr val="2F4156"/>
                </a:solidFill>
                <a:latin typeface="Scripter"/>
                <a:ea typeface="Scripter"/>
                <a:cs typeface="Scripter"/>
                <a:sym typeface="Scripter"/>
              </a:rPr>
              <a:t>•Number of Delayed Payments (χ² = 20540.30, p = 0.0) → Frequent delays lower credit scores.</a:t>
            </a:r>
          </a:p>
          <a:p>
            <a:pPr algn="l">
              <a:lnSpc>
                <a:spcPts val="3213"/>
              </a:lnSpc>
            </a:pPr>
            <a:endParaRPr lang="en-US" sz="2295">
              <a:solidFill>
                <a:srgbClr val="2F4156"/>
              </a:solidFill>
              <a:latin typeface="Scripter"/>
              <a:ea typeface="Scripter"/>
              <a:cs typeface="Scripter"/>
              <a:sym typeface="Scripter"/>
            </a:endParaRPr>
          </a:p>
          <a:p>
            <a:pPr algn="l">
              <a:lnSpc>
                <a:spcPts val="3213"/>
              </a:lnSpc>
            </a:pPr>
            <a:r>
              <a:rPr lang="en-US" sz="2295">
                <a:solidFill>
                  <a:srgbClr val="2F4156"/>
                </a:solidFill>
                <a:latin typeface="Scripter"/>
                <a:ea typeface="Scripter"/>
                <a:cs typeface="Scripter"/>
                <a:sym typeface="Scripter"/>
              </a:rPr>
              <a:t>Conclusion</a:t>
            </a:r>
          </a:p>
          <a:p>
            <a:pPr algn="l">
              <a:lnSpc>
                <a:spcPts val="3213"/>
              </a:lnSpc>
            </a:pPr>
            <a:r>
              <a:rPr lang="en-US" sz="2295">
                <a:solidFill>
                  <a:srgbClr val="2F4156"/>
                </a:solidFill>
                <a:latin typeface="Scripter"/>
                <a:ea typeface="Scripter"/>
                <a:cs typeface="Scripter"/>
                <a:sym typeface="Scripter"/>
              </a:rPr>
              <a:t>• All variables significantly impact credit scores.</a:t>
            </a:r>
          </a:p>
          <a:p>
            <a:pPr algn="l">
              <a:lnSpc>
                <a:spcPts val="3213"/>
              </a:lnSpc>
            </a:pPr>
            <a:r>
              <a:rPr lang="en-US" sz="2295">
                <a:solidFill>
                  <a:srgbClr val="2F4156"/>
                </a:solidFill>
                <a:latin typeface="Scripter"/>
                <a:ea typeface="Scripter"/>
                <a:cs typeface="Scripter"/>
                <a:sym typeface="Scripter"/>
              </a:rPr>
              <a:t>• Annual Income, Delayed Payments, and Age are the strongest predictors.</a:t>
            </a:r>
          </a:p>
          <a:p>
            <a:pPr algn="l">
              <a:lnSpc>
                <a:spcPts val="3213"/>
              </a:lnSpc>
              <a:spcBef>
                <a:spcPct val="0"/>
              </a:spcBef>
            </a:pPr>
            <a:endParaRPr lang="en-US" sz="2295">
              <a:solidFill>
                <a:srgbClr val="2F4156"/>
              </a:solidFill>
              <a:latin typeface="Scripter"/>
              <a:ea typeface="Scripter"/>
              <a:cs typeface="Scripter"/>
              <a:sym typeface="Scripter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EF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370576" y="335030"/>
            <a:ext cx="8531524" cy="810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29"/>
              </a:lnSpc>
            </a:pPr>
            <a:r>
              <a:rPr lang="en-US" sz="5299">
                <a:solidFill>
                  <a:srgbClr val="2F4156"/>
                </a:solidFill>
                <a:latin typeface="Scripter"/>
                <a:ea typeface="Scripter"/>
                <a:cs typeface="Scripter"/>
                <a:sym typeface="Scripter"/>
              </a:rPr>
              <a:t>MACHINE LEARNING MODELS</a:t>
            </a:r>
          </a:p>
        </p:txBody>
      </p:sp>
      <p:grpSp>
        <p:nvGrpSpPr>
          <p:cNvPr id="3" name="Group 3"/>
          <p:cNvGrpSpPr/>
          <p:nvPr/>
        </p:nvGrpSpPr>
        <p:grpSpPr>
          <a:xfrm rot="-2700000">
            <a:off x="1911967" y="-1919079"/>
            <a:ext cx="4028321" cy="9552790"/>
            <a:chOff x="0" y="0"/>
            <a:chExt cx="660400" cy="156607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60400" cy="1566077"/>
            </a:xfrm>
            <a:custGeom>
              <a:avLst/>
              <a:gdLst/>
              <a:ahLst/>
              <a:cxnLst/>
              <a:rect l="l" t="t" r="r" b="b"/>
              <a:pathLst>
                <a:path w="660400" h="1566077">
                  <a:moveTo>
                    <a:pt x="220252" y="1547008"/>
                  </a:moveTo>
                  <a:cubicBezTo>
                    <a:pt x="254109" y="1558522"/>
                    <a:pt x="292600" y="1566077"/>
                    <a:pt x="330378" y="1566077"/>
                  </a:cubicBezTo>
                  <a:cubicBezTo>
                    <a:pt x="368157" y="1566077"/>
                    <a:pt x="404509" y="1559600"/>
                    <a:pt x="438009" y="1548087"/>
                  </a:cubicBezTo>
                  <a:cubicBezTo>
                    <a:pt x="438723" y="1547727"/>
                    <a:pt x="439435" y="1547727"/>
                    <a:pt x="440148" y="1547368"/>
                  </a:cubicBezTo>
                  <a:cubicBezTo>
                    <a:pt x="565955" y="1501312"/>
                    <a:pt x="658618" y="1379699"/>
                    <a:pt x="660400" y="1220843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1219937"/>
                  </a:lnTo>
                  <a:cubicBezTo>
                    <a:pt x="1782" y="1380417"/>
                    <a:pt x="93019" y="1502033"/>
                    <a:pt x="220252" y="1547008"/>
                  </a:cubicBezTo>
                  <a:close/>
                </a:path>
              </a:pathLst>
            </a:custGeom>
            <a:gradFill rotWithShape="1">
              <a:gsLst>
                <a:gs pos="0">
                  <a:srgbClr val="2F4156">
                    <a:alpha val="100000"/>
                  </a:srgbClr>
                </a:gs>
                <a:gs pos="100000">
                  <a:srgbClr val="0F4070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660400" cy="14962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 rot="5400000">
            <a:off x="4140805" y="3067919"/>
            <a:ext cx="3578507" cy="3578507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87B8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 rot="-2700000">
            <a:off x="-692356" y="2206069"/>
            <a:ext cx="1811745" cy="2496144"/>
            <a:chOff x="0" y="0"/>
            <a:chExt cx="660400" cy="90987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60400" cy="909870"/>
            </a:xfrm>
            <a:custGeom>
              <a:avLst/>
              <a:gdLst/>
              <a:ahLst/>
              <a:cxnLst/>
              <a:rect l="l" t="t" r="r" b="b"/>
              <a:pathLst>
                <a:path w="660400" h="909870">
                  <a:moveTo>
                    <a:pt x="220252" y="890801"/>
                  </a:moveTo>
                  <a:cubicBezTo>
                    <a:pt x="254109" y="902315"/>
                    <a:pt x="292600" y="909870"/>
                    <a:pt x="330378" y="909870"/>
                  </a:cubicBezTo>
                  <a:cubicBezTo>
                    <a:pt x="368157" y="909870"/>
                    <a:pt x="404509" y="903393"/>
                    <a:pt x="438009" y="891879"/>
                  </a:cubicBezTo>
                  <a:cubicBezTo>
                    <a:pt x="438723" y="891520"/>
                    <a:pt x="439435" y="891520"/>
                    <a:pt x="440148" y="891161"/>
                  </a:cubicBezTo>
                  <a:cubicBezTo>
                    <a:pt x="565955" y="845105"/>
                    <a:pt x="658618" y="723491"/>
                    <a:pt x="660400" y="579212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578782"/>
                  </a:lnTo>
                  <a:cubicBezTo>
                    <a:pt x="1782" y="724210"/>
                    <a:pt x="93019" y="845826"/>
                    <a:pt x="220252" y="890801"/>
                  </a:cubicBezTo>
                  <a:close/>
                </a:path>
              </a:pathLst>
            </a:custGeom>
            <a:gradFill rotWithShape="1">
              <a:gsLst>
                <a:gs pos="0">
                  <a:srgbClr val="2F4156">
                    <a:alpha val="100000"/>
                  </a:srgbClr>
                </a:gs>
                <a:gs pos="100000">
                  <a:srgbClr val="0F4070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660400" cy="8400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 rot="-2700000">
            <a:off x="4129620" y="-2803480"/>
            <a:ext cx="1198974" cy="5223283"/>
            <a:chOff x="0" y="0"/>
            <a:chExt cx="660400" cy="2877007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60400" cy="2877007"/>
            </a:xfrm>
            <a:custGeom>
              <a:avLst/>
              <a:gdLst/>
              <a:ahLst/>
              <a:cxnLst/>
              <a:rect l="l" t="t" r="r" b="b"/>
              <a:pathLst>
                <a:path w="660400" h="2877007">
                  <a:moveTo>
                    <a:pt x="220252" y="2857938"/>
                  </a:moveTo>
                  <a:cubicBezTo>
                    <a:pt x="254109" y="2869451"/>
                    <a:pt x="292600" y="2877007"/>
                    <a:pt x="330378" y="2877007"/>
                  </a:cubicBezTo>
                  <a:cubicBezTo>
                    <a:pt x="368157" y="2877007"/>
                    <a:pt x="404509" y="2870530"/>
                    <a:pt x="438009" y="2859016"/>
                  </a:cubicBezTo>
                  <a:cubicBezTo>
                    <a:pt x="438723" y="2858656"/>
                    <a:pt x="439435" y="2858656"/>
                    <a:pt x="440148" y="2858297"/>
                  </a:cubicBezTo>
                  <a:cubicBezTo>
                    <a:pt x="565955" y="2812242"/>
                    <a:pt x="658618" y="2690628"/>
                    <a:pt x="660400" y="2502653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2500795"/>
                  </a:lnTo>
                  <a:cubicBezTo>
                    <a:pt x="1782" y="2691347"/>
                    <a:pt x="93019" y="2812962"/>
                    <a:pt x="220252" y="2857938"/>
                  </a:cubicBezTo>
                  <a:close/>
                </a:path>
              </a:pathLst>
            </a:custGeom>
            <a:gradFill rotWithShape="1">
              <a:gsLst>
                <a:gs pos="0">
                  <a:srgbClr val="2F4156">
                    <a:alpha val="100000"/>
                  </a:srgbClr>
                </a:gs>
                <a:gs pos="100000">
                  <a:srgbClr val="0F4070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57150"/>
              <a:ext cx="660400" cy="28071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4489540" y="3677748"/>
            <a:ext cx="2881036" cy="2358848"/>
          </a:xfrm>
          <a:custGeom>
            <a:avLst/>
            <a:gdLst/>
            <a:ahLst/>
            <a:cxnLst/>
            <a:rect l="l" t="t" r="r" b="b"/>
            <a:pathLst>
              <a:path w="2881036" h="2358848">
                <a:moveTo>
                  <a:pt x="0" y="0"/>
                </a:moveTo>
                <a:lnTo>
                  <a:pt x="2881036" y="0"/>
                </a:lnTo>
                <a:lnTo>
                  <a:pt x="2881036" y="2358848"/>
                </a:lnTo>
                <a:lnTo>
                  <a:pt x="0" y="23588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6" name="Group 16"/>
          <p:cNvGrpSpPr/>
          <p:nvPr/>
        </p:nvGrpSpPr>
        <p:grpSpPr>
          <a:xfrm rot="-5400000">
            <a:off x="14706585" y="6102689"/>
            <a:ext cx="2297610" cy="6865650"/>
            <a:chOff x="0" y="0"/>
            <a:chExt cx="660400" cy="1973388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60400" cy="1973388"/>
            </a:xfrm>
            <a:custGeom>
              <a:avLst/>
              <a:gdLst/>
              <a:ahLst/>
              <a:cxnLst/>
              <a:rect l="l" t="t" r="r" b="b"/>
              <a:pathLst>
                <a:path w="660400" h="1973388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54282"/>
                  </a:cubicBezTo>
                  <a:lnTo>
                    <a:pt x="660400" y="1973388"/>
                  </a:lnTo>
                  <a:lnTo>
                    <a:pt x="0" y="1973388"/>
                  </a:lnTo>
                  <a:lnTo>
                    <a:pt x="0" y="355484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2F415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69850"/>
              <a:ext cx="660400" cy="19035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 rot="-5400000">
            <a:off x="16363649" y="6365191"/>
            <a:ext cx="1265340" cy="4350920"/>
            <a:chOff x="0" y="0"/>
            <a:chExt cx="660400" cy="2270812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660400" cy="2270812"/>
            </a:xfrm>
            <a:custGeom>
              <a:avLst/>
              <a:gdLst/>
              <a:ahLst/>
              <a:cxnLst/>
              <a:rect l="l" t="t" r="r" b="b"/>
              <a:pathLst>
                <a:path w="660400" h="2270812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60889"/>
                  </a:cubicBezTo>
                  <a:lnTo>
                    <a:pt x="660400" y="2270812"/>
                  </a:lnTo>
                  <a:lnTo>
                    <a:pt x="0" y="2270812"/>
                  </a:lnTo>
                  <a:lnTo>
                    <a:pt x="0" y="362306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A5D9C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69850"/>
              <a:ext cx="660400" cy="22009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 rot="-10800000">
            <a:off x="15879124" y="-2844718"/>
            <a:ext cx="2191416" cy="5137425"/>
            <a:chOff x="0" y="0"/>
            <a:chExt cx="660400" cy="1548202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660400" cy="1548202"/>
            </a:xfrm>
            <a:custGeom>
              <a:avLst/>
              <a:gdLst/>
              <a:ahLst/>
              <a:cxnLst/>
              <a:rect l="l" t="t" r="r" b="b"/>
              <a:pathLst>
                <a:path w="660400" h="1548202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44837"/>
                  </a:cubicBezTo>
                  <a:lnTo>
                    <a:pt x="660400" y="1548202"/>
                  </a:lnTo>
                  <a:lnTo>
                    <a:pt x="0" y="1548202"/>
                  </a:lnTo>
                  <a:lnTo>
                    <a:pt x="0" y="34573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A5D9C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69850"/>
              <a:ext cx="660400" cy="14783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 rot="-10800000">
            <a:off x="15075730" y="0"/>
            <a:ext cx="1265340" cy="1111635"/>
            <a:chOff x="0" y="0"/>
            <a:chExt cx="660400" cy="580179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660400" cy="580179"/>
            </a:xfrm>
            <a:custGeom>
              <a:avLst/>
              <a:gdLst/>
              <a:ahLst/>
              <a:cxnLst/>
              <a:rect l="l" t="t" r="r" b="b"/>
              <a:pathLst>
                <a:path w="660400" h="580179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23335"/>
                  </a:cubicBezTo>
                  <a:lnTo>
                    <a:pt x="660400" y="580179"/>
                  </a:lnTo>
                  <a:lnTo>
                    <a:pt x="0" y="580179"/>
                  </a:lnTo>
                  <a:lnTo>
                    <a:pt x="0" y="323525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2F415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69850"/>
              <a:ext cx="660400" cy="5103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15851346" y="1298402"/>
            <a:ext cx="632670" cy="632670"/>
            <a:chOff x="0" y="0"/>
            <a:chExt cx="812800" cy="81280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87B8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1" name="Freeform 31"/>
          <p:cNvSpPr/>
          <p:nvPr/>
        </p:nvSpPr>
        <p:spPr>
          <a:xfrm rot="-4113684">
            <a:off x="15236521" y="1189846"/>
            <a:ext cx="1086703" cy="1086250"/>
          </a:xfrm>
          <a:custGeom>
            <a:avLst/>
            <a:gdLst/>
            <a:ahLst/>
            <a:cxnLst/>
            <a:rect l="l" t="t" r="r" b="b"/>
            <a:pathLst>
              <a:path w="1086703" h="1086250">
                <a:moveTo>
                  <a:pt x="0" y="0"/>
                </a:moveTo>
                <a:lnTo>
                  <a:pt x="1086703" y="0"/>
                </a:lnTo>
                <a:lnTo>
                  <a:pt x="1086703" y="1086250"/>
                </a:lnTo>
                <a:lnTo>
                  <a:pt x="0" y="10862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2" name="Freeform 32"/>
          <p:cNvSpPr/>
          <p:nvPr/>
        </p:nvSpPr>
        <p:spPr>
          <a:xfrm>
            <a:off x="10568569" y="8475069"/>
            <a:ext cx="1592215" cy="1396505"/>
          </a:xfrm>
          <a:custGeom>
            <a:avLst/>
            <a:gdLst/>
            <a:ahLst/>
            <a:cxnLst/>
            <a:rect l="l" t="t" r="r" b="b"/>
            <a:pathLst>
              <a:path w="1592215" h="1396505">
                <a:moveTo>
                  <a:pt x="0" y="0"/>
                </a:moveTo>
                <a:lnTo>
                  <a:pt x="1592215" y="0"/>
                </a:lnTo>
                <a:lnTo>
                  <a:pt x="1592215" y="1396505"/>
                </a:lnTo>
                <a:lnTo>
                  <a:pt x="0" y="139650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3" name="Group 33"/>
          <p:cNvGrpSpPr/>
          <p:nvPr/>
        </p:nvGrpSpPr>
        <p:grpSpPr>
          <a:xfrm>
            <a:off x="940359" y="4276702"/>
            <a:ext cx="1733596" cy="1733596"/>
            <a:chOff x="0" y="0"/>
            <a:chExt cx="812800" cy="812800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F407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6" name="Freeform 36"/>
          <p:cNvSpPr/>
          <p:nvPr/>
        </p:nvSpPr>
        <p:spPr>
          <a:xfrm rot="-3367297">
            <a:off x="12799410" y="7928220"/>
            <a:ext cx="917362" cy="916980"/>
          </a:xfrm>
          <a:custGeom>
            <a:avLst/>
            <a:gdLst/>
            <a:ahLst/>
            <a:cxnLst/>
            <a:rect l="l" t="t" r="r" b="b"/>
            <a:pathLst>
              <a:path w="917362" h="916980">
                <a:moveTo>
                  <a:pt x="0" y="0"/>
                </a:moveTo>
                <a:lnTo>
                  <a:pt x="917362" y="0"/>
                </a:lnTo>
                <a:lnTo>
                  <a:pt x="917362" y="916979"/>
                </a:lnTo>
                <a:lnTo>
                  <a:pt x="0" y="91697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7" name="TextBox 37"/>
          <p:cNvSpPr txBox="1"/>
          <p:nvPr/>
        </p:nvSpPr>
        <p:spPr>
          <a:xfrm>
            <a:off x="8029587" y="2067604"/>
            <a:ext cx="9632568" cy="67283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5492" lvl="1" indent="-247746" algn="l">
              <a:lnSpc>
                <a:spcPts val="3213"/>
              </a:lnSpc>
              <a:buFont typeface="Arial"/>
              <a:buChar char="•"/>
            </a:pPr>
            <a:r>
              <a:rPr lang="en-US" sz="2295">
                <a:solidFill>
                  <a:srgbClr val="2F4156"/>
                </a:solidFill>
                <a:latin typeface="Scripter"/>
                <a:ea typeface="Scripter"/>
                <a:cs typeface="Scripter"/>
                <a:sym typeface="Scripter"/>
              </a:rPr>
              <a:t>Logistic Regression - Linear model predicting class probabilities</a:t>
            </a:r>
          </a:p>
          <a:p>
            <a:pPr algn="l">
              <a:lnSpc>
                <a:spcPts val="3213"/>
              </a:lnSpc>
              <a:spcBef>
                <a:spcPct val="0"/>
              </a:spcBef>
            </a:pPr>
            <a:endParaRPr lang="en-US" sz="2295">
              <a:solidFill>
                <a:srgbClr val="2F4156"/>
              </a:solidFill>
              <a:latin typeface="Scripter"/>
              <a:ea typeface="Scripter"/>
              <a:cs typeface="Scripter"/>
              <a:sym typeface="Scripter"/>
            </a:endParaRPr>
          </a:p>
          <a:p>
            <a:pPr marL="495492" lvl="1" indent="-247746" algn="l">
              <a:lnSpc>
                <a:spcPts val="3213"/>
              </a:lnSpc>
              <a:buFont typeface="Arial"/>
              <a:buChar char="•"/>
            </a:pPr>
            <a:r>
              <a:rPr lang="en-US" sz="2295">
                <a:solidFill>
                  <a:srgbClr val="2F4156"/>
                </a:solidFill>
                <a:latin typeface="Scripter"/>
                <a:ea typeface="Scripter"/>
                <a:cs typeface="Scripter"/>
                <a:sym typeface="Scripter"/>
              </a:rPr>
              <a:t>K-Nearest Neighbour - Instance-based learning using feature similarity</a:t>
            </a:r>
          </a:p>
          <a:p>
            <a:pPr algn="l">
              <a:lnSpc>
                <a:spcPts val="3213"/>
              </a:lnSpc>
              <a:spcBef>
                <a:spcPct val="0"/>
              </a:spcBef>
            </a:pPr>
            <a:endParaRPr lang="en-US" sz="2295">
              <a:solidFill>
                <a:srgbClr val="2F4156"/>
              </a:solidFill>
              <a:latin typeface="Scripter"/>
              <a:ea typeface="Scripter"/>
              <a:cs typeface="Scripter"/>
              <a:sym typeface="Scripter"/>
            </a:endParaRPr>
          </a:p>
          <a:p>
            <a:pPr marL="495492" lvl="1" indent="-247746" algn="l">
              <a:lnSpc>
                <a:spcPts val="3213"/>
              </a:lnSpc>
              <a:buFont typeface="Arial"/>
              <a:buChar char="•"/>
            </a:pPr>
            <a:r>
              <a:rPr lang="en-US" sz="2295">
                <a:solidFill>
                  <a:srgbClr val="2F4156"/>
                </a:solidFill>
                <a:latin typeface="Scripter"/>
                <a:ea typeface="Scripter"/>
                <a:cs typeface="Scripter"/>
                <a:sym typeface="Scripter"/>
              </a:rPr>
              <a:t>Naive Bayes - Probabilistic model assuming feature independence</a:t>
            </a:r>
          </a:p>
          <a:p>
            <a:pPr algn="l">
              <a:lnSpc>
                <a:spcPts val="3213"/>
              </a:lnSpc>
              <a:spcBef>
                <a:spcPct val="0"/>
              </a:spcBef>
            </a:pPr>
            <a:endParaRPr lang="en-US" sz="2295">
              <a:solidFill>
                <a:srgbClr val="2F4156"/>
              </a:solidFill>
              <a:latin typeface="Scripter"/>
              <a:ea typeface="Scripter"/>
              <a:cs typeface="Scripter"/>
              <a:sym typeface="Scripter"/>
            </a:endParaRPr>
          </a:p>
          <a:p>
            <a:pPr marL="495492" lvl="1" indent="-247746" algn="l">
              <a:lnSpc>
                <a:spcPts val="3213"/>
              </a:lnSpc>
              <a:buFont typeface="Arial"/>
              <a:buChar char="•"/>
            </a:pPr>
            <a:r>
              <a:rPr lang="en-US" sz="2295">
                <a:solidFill>
                  <a:srgbClr val="2F4156"/>
                </a:solidFill>
                <a:latin typeface="Scripter"/>
                <a:ea typeface="Scripter"/>
                <a:cs typeface="Scripter"/>
                <a:sym typeface="Scripter"/>
              </a:rPr>
              <a:t>Decision Tree - Rule-based, interpretable model</a:t>
            </a:r>
          </a:p>
          <a:p>
            <a:pPr algn="l">
              <a:lnSpc>
                <a:spcPts val="3213"/>
              </a:lnSpc>
              <a:spcBef>
                <a:spcPct val="0"/>
              </a:spcBef>
            </a:pPr>
            <a:endParaRPr lang="en-US" sz="2295">
              <a:solidFill>
                <a:srgbClr val="2F4156"/>
              </a:solidFill>
              <a:latin typeface="Scripter"/>
              <a:ea typeface="Scripter"/>
              <a:cs typeface="Scripter"/>
              <a:sym typeface="Scripter"/>
            </a:endParaRPr>
          </a:p>
          <a:p>
            <a:pPr marL="495492" lvl="1" indent="-247746" algn="l">
              <a:lnSpc>
                <a:spcPts val="3213"/>
              </a:lnSpc>
              <a:buFont typeface="Arial"/>
              <a:buChar char="•"/>
            </a:pPr>
            <a:r>
              <a:rPr lang="en-US" sz="2295">
                <a:solidFill>
                  <a:srgbClr val="2F4156"/>
                </a:solidFill>
                <a:latin typeface="Scripter"/>
                <a:ea typeface="Scripter"/>
                <a:cs typeface="Scripter"/>
                <a:sym typeface="Scripter"/>
              </a:rPr>
              <a:t>Random Forest - Ensemble of decision trees (bagging)</a:t>
            </a:r>
          </a:p>
          <a:p>
            <a:pPr algn="l">
              <a:lnSpc>
                <a:spcPts val="3213"/>
              </a:lnSpc>
              <a:spcBef>
                <a:spcPct val="0"/>
              </a:spcBef>
            </a:pPr>
            <a:endParaRPr lang="en-US" sz="2295">
              <a:solidFill>
                <a:srgbClr val="2F4156"/>
              </a:solidFill>
              <a:latin typeface="Scripter"/>
              <a:ea typeface="Scripter"/>
              <a:cs typeface="Scripter"/>
              <a:sym typeface="Scripter"/>
            </a:endParaRPr>
          </a:p>
          <a:p>
            <a:pPr marL="495492" lvl="1" indent="-247746" algn="l">
              <a:lnSpc>
                <a:spcPts val="3213"/>
              </a:lnSpc>
              <a:buFont typeface="Arial"/>
              <a:buChar char="•"/>
            </a:pPr>
            <a:r>
              <a:rPr lang="en-US" sz="2295">
                <a:solidFill>
                  <a:srgbClr val="2F4156"/>
                </a:solidFill>
                <a:latin typeface="Scripter"/>
                <a:ea typeface="Scripter"/>
                <a:cs typeface="Scripter"/>
                <a:sym typeface="Scripter"/>
              </a:rPr>
              <a:t>SVM - Margin-based classifier effective in high dimensions</a:t>
            </a:r>
          </a:p>
          <a:p>
            <a:pPr algn="l">
              <a:lnSpc>
                <a:spcPts val="3213"/>
              </a:lnSpc>
              <a:spcBef>
                <a:spcPct val="0"/>
              </a:spcBef>
            </a:pPr>
            <a:endParaRPr lang="en-US" sz="2295">
              <a:solidFill>
                <a:srgbClr val="2F4156"/>
              </a:solidFill>
              <a:latin typeface="Scripter"/>
              <a:ea typeface="Scripter"/>
              <a:cs typeface="Scripter"/>
              <a:sym typeface="Scripter"/>
            </a:endParaRPr>
          </a:p>
          <a:p>
            <a:pPr marL="495492" lvl="1" indent="-247746" algn="l">
              <a:lnSpc>
                <a:spcPts val="3213"/>
              </a:lnSpc>
              <a:buFont typeface="Arial"/>
              <a:buChar char="•"/>
            </a:pPr>
            <a:r>
              <a:rPr lang="en-US" sz="2295">
                <a:solidFill>
                  <a:srgbClr val="2F4156"/>
                </a:solidFill>
                <a:latin typeface="Scripter"/>
                <a:ea typeface="Scripter"/>
                <a:cs typeface="Scripter"/>
                <a:sym typeface="Scripter"/>
              </a:rPr>
              <a:t>XGBoost - Fast, regularized gradient boosting</a:t>
            </a:r>
          </a:p>
          <a:p>
            <a:pPr algn="l">
              <a:lnSpc>
                <a:spcPts val="3213"/>
              </a:lnSpc>
              <a:spcBef>
                <a:spcPct val="0"/>
              </a:spcBef>
            </a:pPr>
            <a:endParaRPr lang="en-US" sz="2295">
              <a:solidFill>
                <a:srgbClr val="2F4156"/>
              </a:solidFill>
              <a:latin typeface="Scripter"/>
              <a:ea typeface="Scripter"/>
              <a:cs typeface="Scripter"/>
              <a:sym typeface="Scripter"/>
            </a:endParaRPr>
          </a:p>
          <a:p>
            <a:pPr marL="495492" lvl="1" indent="-247746" algn="l">
              <a:lnSpc>
                <a:spcPts val="3213"/>
              </a:lnSpc>
              <a:buFont typeface="Arial"/>
              <a:buChar char="•"/>
            </a:pPr>
            <a:r>
              <a:rPr lang="en-US" sz="2295">
                <a:solidFill>
                  <a:srgbClr val="2F4156"/>
                </a:solidFill>
                <a:latin typeface="Scripter"/>
                <a:ea typeface="Scripter"/>
                <a:cs typeface="Scripter"/>
                <a:sym typeface="Scripter"/>
              </a:rPr>
              <a:t>CatBoost - Boosting optimized for categorical features</a:t>
            </a:r>
          </a:p>
          <a:p>
            <a:pPr algn="l">
              <a:lnSpc>
                <a:spcPts val="2953"/>
              </a:lnSpc>
              <a:spcBef>
                <a:spcPct val="0"/>
              </a:spcBef>
            </a:pPr>
            <a:endParaRPr lang="en-US" sz="2295">
              <a:solidFill>
                <a:srgbClr val="2F4156"/>
              </a:solidFill>
              <a:latin typeface="Scripter"/>
              <a:ea typeface="Scripter"/>
              <a:cs typeface="Scripter"/>
              <a:sym typeface="Scripter"/>
            </a:endParaRPr>
          </a:p>
          <a:p>
            <a:pPr algn="l">
              <a:lnSpc>
                <a:spcPts val="2677"/>
              </a:lnSpc>
              <a:spcBef>
                <a:spcPct val="0"/>
              </a:spcBef>
            </a:pPr>
            <a:endParaRPr lang="en-US" sz="2295">
              <a:solidFill>
                <a:srgbClr val="2F4156"/>
              </a:solidFill>
              <a:latin typeface="Scripter"/>
              <a:ea typeface="Scripter"/>
              <a:cs typeface="Scripter"/>
              <a:sym typeface="Scripter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EF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359995" y="725907"/>
            <a:ext cx="6482123" cy="13314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21"/>
              </a:lnSpc>
            </a:pPr>
            <a:r>
              <a:rPr lang="en-US" sz="4565">
                <a:solidFill>
                  <a:srgbClr val="2F4156"/>
                </a:solidFill>
                <a:latin typeface="Scripter"/>
                <a:ea typeface="Scripter"/>
                <a:cs typeface="Scripter"/>
                <a:sym typeface="Scripter"/>
              </a:rPr>
              <a:t>MACHINE LEARNING MODEL RESULTS:</a:t>
            </a:r>
          </a:p>
        </p:txBody>
      </p:sp>
      <p:grpSp>
        <p:nvGrpSpPr>
          <p:cNvPr id="3" name="Group 3"/>
          <p:cNvGrpSpPr/>
          <p:nvPr/>
        </p:nvGrpSpPr>
        <p:grpSpPr>
          <a:xfrm rot="8100000">
            <a:off x="13296564" y="8967261"/>
            <a:ext cx="1811745" cy="3029977"/>
            <a:chOff x="0" y="0"/>
            <a:chExt cx="660400" cy="110445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60400" cy="1104458"/>
            </a:xfrm>
            <a:custGeom>
              <a:avLst/>
              <a:gdLst/>
              <a:ahLst/>
              <a:cxnLst/>
              <a:rect l="l" t="t" r="r" b="b"/>
              <a:pathLst>
                <a:path w="660400" h="1104458">
                  <a:moveTo>
                    <a:pt x="220252" y="1085389"/>
                  </a:moveTo>
                  <a:cubicBezTo>
                    <a:pt x="254109" y="1096903"/>
                    <a:pt x="292600" y="1104458"/>
                    <a:pt x="330378" y="1104458"/>
                  </a:cubicBezTo>
                  <a:cubicBezTo>
                    <a:pt x="368157" y="1104458"/>
                    <a:pt x="404509" y="1097981"/>
                    <a:pt x="438009" y="1086467"/>
                  </a:cubicBezTo>
                  <a:cubicBezTo>
                    <a:pt x="438723" y="1086108"/>
                    <a:pt x="439435" y="1086108"/>
                    <a:pt x="440148" y="1085748"/>
                  </a:cubicBezTo>
                  <a:cubicBezTo>
                    <a:pt x="565955" y="1039693"/>
                    <a:pt x="658618" y="918079"/>
                    <a:pt x="660400" y="769478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768907"/>
                  </a:lnTo>
                  <a:cubicBezTo>
                    <a:pt x="1782" y="918798"/>
                    <a:pt x="93019" y="1040413"/>
                    <a:pt x="220252" y="1085389"/>
                  </a:cubicBezTo>
                  <a:close/>
                </a:path>
              </a:pathLst>
            </a:custGeom>
            <a:gradFill rotWithShape="1">
              <a:gsLst>
                <a:gs pos="0">
                  <a:srgbClr val="2F4156">
                    <a:alpha val="100000"/>
                  </a:srgbClr>
                </a:gs>
                <a:gs pos="100000">
                  <a:srgbClr val="0F4070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660400" cy="10346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 rot="8100000">
            <a:off x="17219325" y="3327513"/>
            <a:ext cx="1198974" cy="5223283"/>
            <a:chOff x="0" y="0"/>
            <a:chExt cx="660400" cy="287700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60400" cy="2877007"/>
            </a:xfrm>
            <a:custGeom>
              <a:avLst/>
              <a:gdLst/>
              <a:ahLst/>
              <a:cxnLst/>
              <a:rect l="l" t="t" r="r" b="b"/>
              <a:pathLst>
                <a:path w="660400" h="2877007">
                  <a:moveTo>
                    <a:pt x="220252" y="2857938"/>
                  </a:moveTo>
                  <a:cubicBezTo>
                    <a:pt x="254109" y="2869451"/>
                    <a:pt x="292600" y="2877007"/>
                    <a:pt x="330378" y="2877007"/>
                  </a:cubicBezTo>
                  <a:cubicBezTo>
                    <a:pt x="368157" y="2877007"/>
                    <a:pt x="404509" y="2870530"/>
                    <a:pt x="438009" y="2859016"/>
                  </a:cubicBezTo>
                  <a:cubicBezTo>
                    <a:pt x="438723" y="2858656"/>
                    <a:pt x="439435" y="2858656"/>
                    <a:pt x="440148" y="2858297"/>
                  </a:cubicBezTo>
                  <a:cubicBezTo>
                    <a:pt x="565955" y="2812242"/>
                    <a:pt x="658618" y="2690628"/>
                    <a:pt x="660400" y="2502653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2500795"/>
                  </a:lnTo>
                  <a:cubicBezTo>
                    <a:pt x="1782" y="2691347"/>
                    <a:pt x="93019" y="2812962"/>
                    <a:pt x="220252" y="2857938"/>
                  </a:cubicBezTo>
                  <a:close/>
                </a:path>
              </a:pathLst>
            </a:custGeom>
            <a:gradFill rotWithShape="1">
              <a:gsLst>
                <a:gs pos="0">
                  <a:srgbClr val="2F4156">
                    <a:alpha val="100000"/>
                  </a:srgbClr>
                </a:gs>
                <a:gs pos="100000">
                  <a:srgbClr val="0F4070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660400" cy="28071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3187679" y="271384"/>
            <a:ext cx="2940735" cy="2433459"/>
          </a:xfrm>
          <a:custGeom>
            <a:avLst/>
            <a:gdLst/>
            <a:ahLst/>
            <a:cxnLst/>
            <a:rect l="l" t="t" r="r" b="b"/>
            <a:pathLst>
              <a:path w="2940735" h="2433459">
                <a:moveTo>
                  <a:pt x="0" y="0"/>
                </a:moveTo>
                <a:lnTo>
                  <a:pt x="2940735" y="0"/>
                </a:lnTo>
                <a:lnTo>
                  <a:pt x="2940735" y="2433459"/>
                </a:lnTo>
                <a:lnTo>
                  <a:pt x="0" y="24334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0" name="Group 10"/>
          <p:cNvGrpSpPr/>
          <p:nvPr/>
        </p:nvGrpSpPr>
        <p:grpSpPr>
          <a:xfrm rot="5400000">
            <a:off x="1514273" y="-2028735"/>
            <a:ext cx="2120303" cy="5911033"/>
            <a:chOff x="0" y="0"/>
            <a:chExt cx="660400" cy="1841079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60400" cy="1841079"/>
            </a:xfrm>
            <a:custGeom>
              <a:avLst/>
              <a:gdLst/>
              <a:ahLst/>
              <a:cxnLst/>
              <a:rect l="l" t="t" r="r" b="b"/>
              <a:pathLst>
                <a:path w="660400" h="1841079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51343"/>
                  </a:cubicBezTo>
                  <a:lnTo>
                    <a:pt x="660400" y="1841079"/>
                  </a:lnTo>
                  <a:lnTo>
                    <a:pt x="0" y="1841079"/>
                  </a:lnTo>
                  <a:lnTo>
                    <a:pt x="0" y="352449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2F415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69850"/>
              <a:ext cx="660400" cy="17712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 rot="5400000">
            <a:off x="650132" y="-1213219"/>
            <a:ext cx="1764440" cy="6122292"/>
            <a:chOff x="0" y="0"/>
            <a:chExt cx="660400" cy="229147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60400" cy="2291470"/>
            </a:xfrm>
            <a:custGeom>
              <a:avLst/>
              <a:gdLst/>
              <a:ahLst/>
              <a:cxnLst/>
              <a:rect l="l" t="t" r="r" b="b"/>
              <a:pathLst>
                <a:path w="660400" h="229147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61347"/>
                  </a:cubicBezTo>
                  <a:lnTo>
                    <a:pt x="660400" y="2291470"/>
                  </a:lnTo>
                  <a:lnTo>
                    <a:pt x="0" y="2291470"/>
                  </a:lnTo>
                  <a:lnTo>
                    <a:pt x="0" y="36278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A5D9C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69850"/>
              <a:ext cx="660400" cy="22216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 rot="6082177">
            <a:off x="5002475" y="707154"/>
            <a:ext cx="1068884" cy="1068439"/>
          </a:xfrm>
          <a:custGeom>
            <a:avLst/>
            <a:gdLst/>
            <a:ahLst/>
            <a:cxnLst/>
            <a:rect l="l" t="t" r="r" b="b"/>
            <a:pathLst>
              <a:path w="1068884" h="1068439">
                <a:moveTo>
                  <a:pt x="0" y="0"/>
                </a:moveTo>
                <a:lnTo>
                  <a:pt x="1068885" y="0"/>
                </a:lnTo>
                <a:lnTo>
                  <a:pt x="1068885" y="1068439"/>
                </a:lnTo>
                <a:lnTo>
                  <a:pt x="0" y="106843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17"/>
          <p:cNvSpPr/>
          <p:nvPr/>
        </p:nvSpPr>
        <p:spPr>
          <a:xfrm rot="9393972">
            <a:off x="5468523" y="267455"/>
            <a:ext cx="1592215" cy="1396505"/>
          </a:xfrm>
          <a:custGeom>
            <a:avLst/>
            <a:gdLst/>
            <a:ahLst/>
            <a:cxnLst/>
            <a:rect l="l" t="t" r="r" b="b"/>
            <a:pathLst>
              <a:path w="1592215" h="1396505">
                <a:moveTo>
                  <a:pt x="0" y="0"/>
                </a:moveTo>
                <a:lnTo>
                  <a:pt x="1592215" y="0"/>
                </a:lnTo>
                <a:lnTo>
                  <a:pt x="1592215" y="1396505"/>
                </a:lnTo>
                <a:lnTo>
                  <a:pt x="0" y="139650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8" name="Group 18"/>
          <p:cNvGrpSpPr/>
          <p:nvPr/>
        </p:nvGrpSpPr>
        <p:grpSpPr>
          <a:xfrm>
            <a:off x="16128414" y="-606511"/>
            <a:ext cx="1896604" cy="2334282"/>
            <a:chOff x="0" y="0"/>
            <a:chExt cx="6604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660400" cy="812800"/>
            </a:xfrm>
            <a:custGeom>
              <a:avLst/>
              <a:gdLst/>
              <a:ahLst/>
              <a:cxnLst/>
              <a:rect l="l" t="t" r="r" b="b"/>
              <a:pathLst>
                <a:path w="660400" h="812800">
                  <a:moveTo>
                    <a:pt x="220252" y="793731"/>
                  </a:moveTo>
                  <a:cubicBezTo>
                    <a:pt x="254109" y="805245"/>
                    <a:pt x="292600" y="812800"/>
                    <a:pt x="330378" y="812800"/>
                  </a:cubicBezTo>
                  <a:cubicBezTo>
                    <a:pt x="368157" y="812800"/>
                    <a:pt x="404509" y="806323"/>
                    <a:pt x="438009" y="794809"/>
                  </a:cubicBezTo>
                  <a:cubicBezTo>
                    <a:pt x="438723" y="794450"/>
                    <a:pt x="439435" y="794450"/>
                    <a:pt x="440148" y="794090"/>
                  </a:cubicBezTo>
                  <a:cubicBezTo>
                    <a:pt x="565955" y="748035"/>
                    <a:pt x="658618" y="626421"/>
                    <a:pt x="660400" y="484298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483939"/>
                  </a:lnTo>
                  <a:cubicBezTo>
                    <a:pt x="1782" y="627140"/>
                    <a:pt x="93019" y="748755"/>
                    <a:pt x="220252" y="793731"/>
                  </a:cubicBezTo>
                  <a:close/>
                </a:path>
              </a:pathLst>
            </a:custGeom>
            <a:solidFill>
              <a:srgbClr val="A5D9C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57150"/>
              <a:ext cx="660400" cy="742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6440496" y="1434598"/>
            <a:ext cx="622802" cy="622802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F415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4" name="Freeform 24"/>
          <p:cNvSpPr/>
          <p:nvPr/>
        </p:nvSpPr>
        <p:spPr>
          <a:xfrm rot="-3366691">
            <a:off x="15627186" y="828570"/>
            <a:ext cx="1319637" cy="1319087"/>
          </a:xfrm>
          <a:custGeom>
            <a:avLst/>
            <a:gdLst/>
            <a:ahLst/>
            <a:cxnLst/>
            <a:rect l="l" t="t" r="r" b="b"/>
            <a:pathLst>
              <a:path w="1319637" h="1319087">
                <a:moveTo>
                  <a:pt x="0" y="0"/>
                </a:moveTo>
                <a:lnTo>
                  <a:pt x="1319636" y="0"/>
                </a:lnTo>
                <a:lnTo>
                  <a:pt x="1319636" y="1319087"/>
                </a:lnTo>
                <a:lnTo>
                  <a:pt x="0" y="131908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5" name="Freeform 25"/>
          <p:cNvSpPr/>
          <p:nvPr/>
        </p:nvSpPr>
        <p:spPr>
          <a:xfrm>
            <a:off x="2228812" y="2962969"/>
            <a:ext cx="9592885" cy="6295331"/>
          </a:xfrm>
          <a:custGeom>
            <a:avLst/>
            <a:gdLst/>
            <a:ahLst/>
            <a:cxnLst/>
            <a:rect l="l" t="t" r="r" b="b"/>
            <a:pathLst>
              <a:path w="9592885" h="6295331">
                <a:moveTo>
                  <a:pt x="0" y="0"/>
                </a:moveTo>
                <a:lnTo>
                  <a:pt x="9592886" y="0"/>
                </a:lnTo>
                <a:lnTo>
                  <a:pt x="9592886" y="6295331"/>
                </a:lnTo>
                <a:lnTo>
                  <a:pt x="0" y="629533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14155903" y="-2341759"/>
            <a:ext cx="2367940" cy="6601401"/>
            <a:chOff x="0" y="0"/>
            <a:chExt cx="660400" cy="184107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60400" cy="1841079"/>
            </a:xfrm>
            <a:custGeom>
              <a:avLst/>
              <a:gdLst/>
              <a:ahLst/>
              <a:cxnLst/>
              <a:rect l="l" t="t" r="r" b="b"/>
              <a:pathLst>
                <a:path w="660400" h="1841079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51343"/>
                  </a:cubicBezTo>
                  <a:lnTo>
                    <a:pt x="660400" y="1841079"/>
                  </a:lnTo>
                  <a:lnTo>
                    <a:pt x="0" y="1841079"/>
                  </a:lnTo>
                  <a:lnTo>
                    <a:pt x="0" y="352449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2F415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69850"/>
              <a:ext cx="660400" cy="17712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5400000">
            <a:off x="16834490" y="-253669"/>
            <a:ext cx="1764440" cy="4329177"/>
            <a:chOff x="0" y="0"/>
            <a:chExt cx="660400" cy="162033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60400" cy="1620338"/>
            </a:xfrm>
            <a:custGeom>
              <a:avLst/>
              <a:gdLst/>
              <a:ahLst/>
              <a:cxnLst/>
              <a:rect l="l" t="t" r="r" b="b"/>
              <a:pathLst>
                <a:path w="660400" h="1620338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46440"/>
                  </a:cubicBezTo>
                  <a:lnTo>
                    <a:pt x="660400" y="1620338"/>
                  </a:lnTo>
                  <a:lnTo>
                    <a:pt x="0" y="1620338"/>
                  </a:lnTo>
                  <a:lnTo>
                    <a:pt x="0" y="347385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A5D9C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69850"/>
              <a:ext cx="660400" cy="15504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-1406027">
            <a:off x="11157227" y="93000"/>
            <a:ext cx="1437689" cy="1437689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5D9C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 rot="-3334393">
            <a:off x="10888078" y="181841"/>
            <a:ext cx="1068884" cy="1068439"/>
          </a:xfrm>
          <a:custGeom>
            <a:avLst/>
            <a:gdLst/>
            <a:ahLst/>
            <a:cxnLst/>
            <a:rect l="l" t="t" r="r" b="b"/>
            <a:pathLst>
              <a:path w="1068884" h="1068439">
                <a:moveTo>
                  <a:pt x="0" y="0"/>
                </a:moveTo>
                <a:lnTo>
                  <a:pt x="1068885" y="0"/>
                </a:lnTo>
                <a:lnTo>
                  <a:pt x="1068885" y="1068439"/>
                </a:lnTo>
                <a:lnTo>
                  <a:pt x="0" y="10684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 rot="-1406027">
            <a:off x="10557681" y="362413"/>
            <a:ext cx="1592215" cy="1396505"/>
          </a:xfrm>
          <a:custGeom>
            <a:avLst/>
            <a:gdLst/>
            <a:ahLst/>
            <a:cxnLst/>
            <a:rect l="l" t="t" r="r" b="b"/>
            <a:pathLst>
              <a:path w="1592215" h="1396505">
                <a:moveTo>
                  <a:pt x="0" y="0"/>
                </a:moveTo>
                <a:lnTo>
                  <a:pt x="1592215" y="0"/>
                </a:lnTo>
                <a:lnTo>
                  <a:pt x="1592215" y="1396505"/>
                </a:lnTo>
                <a:lnTo>
                  <a:pt x="0" y="139650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3" name="Group 13"/>
          <p:cNvGrpSpPr/>
          <p:nvPr/>
        </p:nvGrpSpPr>
        <p:grpSpPr>
          <a:xfrm>
            <a:off x="15780544" y="7814508"/>
            <a:ext cx="2507456" cy="2910750"/>
            <a:chOff x="0" y="0"/>
            <a:chExt cx="660400" cy="766617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60400" cy="766617"/>
            </a:xfrm>
            <a:custGeom>
              <a:avLst/>
              <a:gdLst/>
              <a:ahLst/>
              <a:cxnLst/>
              <a:rect l="l" t="t" r="r" b="b"/>
              <a:pathLst>
                <a:path w="660400" h="766617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27476"/>
                  </a:cubicBezTo>
                  <a:lnTo>
                    <a:pt x="660400" y="766617"/>
                  </a:lnTo>
                  <a:lnTo>
                    <a:pt x="0" y="766617"/>
                  </a:lnTo>
                  <a:lnTo>
                    <a:pt x="0" y="327802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2F415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69850"/>
              <a:ext cx="660400" cy="6967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4502037" y="8876509"/>
            <a:ext cx="2053851" cy="2620274"/>
            <a:chOff x="0" y="0"/>
            <a:chExt cx="540932" cy="690113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540932" cy="690113"/>
            </a:xfrm>
            <a:custGeom>
              <a:avLst/>
              <a:gdLst/>
              <a:ahLst/>
              <a:cxnLst/>
              <a:rect l="l" t="t" r="r" b="b"/>
              <a:pathLst>
                <a:path w="540932" h="690113">
                  <a:moveTo>
                    <a:pt x="180408" y="19070"/>
                  </a:moveTo>
                  <a:cubicBezTo>
                    <a:pt x="208051" y="7556"/>
                    <a:pt x="239668" y="0"/>
                    <a:pt x="270612" y="0"/>
                  </a:cubicBezTo>
                  <a:cubicBezTo>
                    <a:pt x="301556" y="0"/>
                    <a:pt x="331332" y="6476"/>
                    <a:pt x="358772" y="17990"/>
                  </a:cubicBezTo>
                  <a:cubicBezTo>
                    <a:pt x="359357" y="18350"/>
                    <a:pt x="359940" y="18350"/>
                    <a:pt x="360524" y="18710"/>
                  </a:cubicBezTo>
                  <a:cubicBezTo>
                    <a:pt x="463572" y="64765"/>
                    <a:pt x="539472" y="186379"/>
                    <a:pt x="540932" y="325777"/>
                  </a:cubicBezTo>
                  <a:lnTo>
                    <a:pt x="540932" y="690113"/>
                  </a:lnTo>
                  <a:lnTo>
                    <a:pt x="0" y="690113"/>
                  </a:lnTo>
                  <a:lnTo>
                    <a:pt x="0" y="326047"/>
                  </a:lnTo>
                  <a:cubicBezTo>
                    <a:pt x="1460" y="185660"/>
                    <a:pt x="76192" y="64045"/>
                    <a:pt x="180408" y="19070"/>
                  </a:cubicBezTo>
                  <a:close/>
                </a:path>
              </a:pathLst>
            </a:custGeom>
            <a:solidFill>
              <a:srgbClr val="A5D9C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69850"/>
              <a:ext cx="540932" cy="6202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9" name="Freeform 19"/>
          <p:cNvSpPr/>
          <p:nvPr/>
        </p:nvSpPr>
        <p:spPr>
          <a:xfrm rot="-3357269">
            <a:off x="14296308" y="8638955"/>
            <a:ext cx="1032331" cy="1031900"/>
          </a:xfrm>
          <a:custGeom>
            <a:avLst/>
            <a:gdLst/>
            <a:ahLst/>
            <a:cxnLst/>
            <a:rect l="l" t="t" r="r" b="b"/>
            <a:pathLst>
              <a:path w="1032331" h="1031900">
                <a:moveTo>
                  <a:pt x="0" y="0"/>
                </a:moveTo>
                <a:lnTo>
                  <a:pt x="1032331" y="0"/>
                </a:lnTo>
                <a:lnTo>
                  <a:pt x="1032331" y="1031901"/>
                </a:lnTo>
                <a:lnTo>
                  <a:pt x="0" y="10319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20"/>
          <p:cNvSpPr/>
          <p:nvPr/>
        </p:nvSpPr>
        <p:spPr>
          <a:xfrm>
            <a:off x="13606502" y="8923281"/>
            <a:ext cx="1656478" cy="1452869"/>
          </a:xfrm>
          <a:custGeom>
            <a:avLst/>
            <a:gdLst/>
            <a:ahLst/>
            <a:cxnLst/>
            <a:rect l="l" t="t" r="r" b="b"/>
            <a:pathLst>
              <a:path w="1656478" h="1452869">
                <a:moveTo>
                  <a:pt x="0" y="0"/>
                </a:moveTo>
                <a:lnTo>
                  <a:pt x="1656478" y="0"/>
                </a:lnTo>
                <a:lnTo>
                  <a:pt x="1656478" y="1452869"/>
                </a:lnTo>
                <a:lnTo>
                  <a:pt x="0" y="145286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1" name="Group 21"/>
          <p:cNvGrpSpPr/>
          <p:nvPr/>
        </p:nvGrpSpPr>
        <p:grpSpPr>
          <a:xfrm rot="-10800000">
            <a:off x="413796" y="-397795"/>
            <a:ext cx="1997713" cy="1743124"/>
            <a:chOff x="0" y="0"/>
            <a:chExt cx="660400" cy="576238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60400" cy="576238"/>
            </a:xfrm>
            <a:custGeom>
              <a:avLst/>
              <a:gdLst/>
              <a:ahLst/>
              <a:cxnLst/>
              <a:rect l="l" t="t" r="r" b="b"/>
              <a:pathLst>
                <a:path w="660400" h="576238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23247"/>
                  </a:cubicBezTo>
                  <a:lnTo>
                    <a:pt x="660400" y="576238"/>
                  </a:lnTo>
                  <a:lnTo>
                    <a:pt x="0" y="576238"/>
                  </a:lnTo>
                  <a:lnTo>
                    <a:pt x="0" y="323435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A5D9C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69850"/>
              <a:ext cx="660400" cy="5063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4" name="Freeform 24"/>
          <p:cNvSpPr/>
          <p:nvPr/>
        </p:nvSpPr>
        <p:spPr>
          <a:xfrm rot="-3375307">
            <a:off x="1486684" y="104260"/>
            <a:ext cx="1849650" cy="1848879"/>
          </a:xfrm>
          <a:custGeom>
            <a:avLst/>
            <a:gdLst/>
            <a:ahLst/>
            <a:cxnLst/>
            <a:rect l="l" t="t" r="r" b="b"/>
            <a:pathLst>
              <a:path w="1849650" h="1848879">
                <a:moveTo>
                  <a:pt x="0" y="0"/>
                </a:moveTo>
                <a:lnTo>
                  <a:pt x="1849650" y="0"/>
                </a:lnTo>
                <a:lnTo>
                  <a:pt x="1849650" y="1848880"/>
                </a:lnTo>
                <a:lnTo>
                  <a:pt x="0" y="18488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5" name="Group 25"/>
          <p:cNvGrpSpPr/>
          <p:nvPr/>
        </p:nvGrpSpPr>
        <p:grpSpPr>
          <a:xfrm>
            <a:off x="1702811" y="311549"/>
            <a:ext cx="1831363" cy="1831363"/>
            <a:chOff x="0" y="0"/>
            <a:chExt cx="812800" cy="8128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2F4156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980796" y="1783985"/>
            <a:ext cx="358927" cy="358927"/>
            <a:chOff x="0" y="0"/>
            <a:chExt cx="812800" cy="81280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F415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580402" y="889201"/>
            <a:ext cx="456128" cy="456128"/>
            <a:chOff x="0" y="0"/>
            <a:chExt cx="812800" cy="81280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87B8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4" name="Freeform 34"/>
          <p:cNvSpPr/>
          <p:nvPr/>
        </p:nvSpPr>
        <p:spPr>
          <a:xfrm>
            <a:off x="10345656" y="3790205"/>
            <a:ext cx="7942344" cy="3941388"/>
          </a:xfrm>
          <a:custGeom>
            <a:avLst/>
            <a:gdLst/>
            <a:ahLst/>
            <a:cxnLst/>
            <a:rect l="l" t="t" r="r" b="b"/>
            <a:pathLst>
              <a:path w="7942344" h="3941388">
                <a:moveTo>
                  <a:pt x="0" y="0"/>
                </a:moveTo>
                <a:lnTo>
                  <a:pt x="7942344" y="0"/>
                </a:lnTo>
                <a:lnTo>
                  <a:pt x="7942344" y="3941388"/>
                </a:lnTo>
                <a:lnTo>
                  <a:pt x="0" y="394138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5" name="TextBox 35"/>
          <p:cNvSpPr txBox="1"/>
          <p:nvPr/>
        </p:nvSpPr>
        <p:spPr>
          <a:xfrm>
            <a:off x="3919543" y="878016"/>
            <a:ext cx="6760179" cy="17343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52"/>
              </a:lnSpc>
            </a:pPr>
            <a:r>
              <a:rPr lang="en-US" sz="5037" dirty="0">
                <a:solidFill>
                  <a:srgbClr val="2F4156"/>
                </a:solidFill>
                <a:latin typeface="Scripter"/>
                <a:ea typeface="Scripter"/>
                <a:cs typeface="Scripter"/>
                <a:sym typeface="Scripter"/>
              </a:rPr>
              <a:t>DEEP LEARNING MODELS AND TUNING PARAMETERS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808466" y="3181572"/>
            <a:ext cx="9537190" cy="4838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79"/>
              </a:lnSpc>
              <a:spcBef>
                <a:spcPct val="0"/>
              </a:spcBef>
            </a:pPr>
            <a:r>
              <a:rPr lang="en-US" sz="2699">
                <a:solidFill>
                  <a:srgbClr val="2F4156"/>
                </a:solidFill>
                <a:latin typeface="Scripter"/>
                <a:ea typeface="Scripter"/>
                <a:cs typeface="Scripter"/>
                <a:sym typeface="Scripter"/>
              </a:rPr>
              <a:t>Feedforward Neural Network - Multilayer dense architecture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412653" y="3890123"/>
            <a:ext cx="7731347" cy="23517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74188" lvl="1" indent="-287094" algn="l">
              <a:lnSpc>
                <a:spcPts val="3723"/>
              </a:lnSpc>
              <a:buFont typeface="Arial"/>
              <a:buChar char="•"/>
            </a:pPr>
            <a:r>
              <a:rPr lang="en-US" sz="2659">
                <a:solidFill>
                  <a:srgbClr val="2F4156"/>
                </a:solidFill>
                <a:latin typeface="Scripter"/>
                <a:ea typeface="Scripter"/>
                <a:cs typeface="Scripter"/>
                <a:sym typeface="Scripter"/>
              </a:rPr>
              <a:t>Layers: 1286432 → Softmax output</a:t>
            </a:r>
          </a:p>
          <a:p>
            <a:pPr marL="574188" lvl="1" indent="-287094" algn="l">
              <a:lnSpc>
                <a:spcPts val="3723"/>
              </a:lnSpc>
              <a:buFont typeface="Arial"/>
              <a:buChar char="•"/>
            </a:pPr>
            <a:r>
              <a:rPr lang="en-US" sz="2659">
                <a:solidFill>
                  <a:srgbClr val="2F4156"/>
                </a:solidFill>
                <a:latin typeface="Scripter"/>
                <a:ea typeface="Scripter"/>
                <a:cs typeface="Scripter"/>
                <a:sym typeface="Scripter"/>
              </a:rPr>
              <a:t>Activation: ReLU + Dropout + BatchNormalization</a:t>
            </a:r>
          </a:p>
          <a:p>
            <a:pPr marL="574188" lvl="1" indent="-287094" algn="l">
              <a:lnSpc>
                <a:spcPts val="3723"/>
              </a:lnSpc>
              <a:buFont typeface="Arial"/>
              <a:buChar char="•"/>
            </a:pPr>
            <a:r>
              <a:rPr lang="en-US" sz="2659">
                <a:solidFill>
                  <a:srgbClr val="2F4156"/>
                </a:solidFill>
                <a:latin typeface="Scripter"/>
                <a:ea typeface="Scripter"/>
                <a:cs typeface="Scripter"/>
                <a:sym typeface="Scripter"/>
              </a:rPr>
              <a:t>Output Activation: Softmax for multiclas</a:t>
            </a:r>
          </a:p>
          <a:p>
            <a:pPr marL="574188" lvl="1" indent="-287094" algn="l">
              <a:lnSpc>
                <a:spcPts val="3723"/>
              </a:lnSpc>
              <a:buFont typeface="Arial"/>
              <a:buChar char="•"/>
            </a:pPr>
            <a:r>
              <a:rPr lang="en-US" sz="2659">
                <a:solidFill>
                  <a:srgbClr val="2F4156"/>
                </a:solidFill>
                <a:latin typeface="Scripter"/>
                <a:ea typeface="Scripter"/>
                <a:cs typeface="Scripter"/>
                <a:sym typeface="Scripter"/>
              </a:rPr>
              <a:t>Framework: TensorFlow with Keras AΡΙ</a:t>
            </a:r>
          </a:p>
          <a:p>
            <a:pPr algn="ctr">
              <a:lnSpc>
                <a:spcPts val="3723"/>
              </a:lnSpc>
            </a:pPr>
            <a:endParaRPr lang="en-US" sz="2659">
              <a:solidFill>
                <a:srgbClr val="2F4156"/>
              </a:solidFill>
              <a:latin typeface="Scripter"/>
              <a:ea typeface="Scripter"/>
              <a:cs typeface="Scripter"/>
              <a:sym typeface="Scripter"/>
            </a:endParaRPr>
          </a:p>
        </p:txBody>
      </p:sp>
      <p:sp>
        <p:nvSpPr>
          <p:cNvPr id="38" name="TextBox 38"/>
          <p:cNvSpPr txBox="1"/>
          <p:nvPr/>
        </p:nvSpPr>
        <p:spPr>
          <a:xfrm>
            <a:off x="2134126" y="6595625"/>
            <a:ext cx="5813526" cy="20180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6567" lvl="1" indent="-248284" algn="l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2F4156"/>
                </a:solidFill>
                <a:latin typeface="Scripter"/>
                <a:ea typeface="Scripter"/>
                <a:cs typeface="Scripter"/>
                <a:sym typeface="Scripter"/>
              </a:rPr>
              <a:t>Features:</a:t>
            </a:r>
          </a:p>
          <a:p>
            <a:pPr algn="ctr">
              <a:lnSpc>
                <a:spcPts val="3219"/>
              </a:lnSpc>
              <a:spcBef>
                <a:spcPct val="0"/>
              </a:spcBef>
            </a:pPr>
            <a:endParaRPr lang="en-US" sz="2299">
              <a:solidFill>
                <a:srgbClr val="2F4156"/>
              </a:solidFill>
              <a:latin typeface="Scripter"/>
              <a:ea typeface="Scripter"/>
              <a:cs typeface="Scripter"/>
              <a:sym typeface="Scripter"/>
            </a:endParaRPr>
          </a:p>
          <a:p>
            <a:pPr algn="l">
              <a:lnSpc>
                <a:spcPts val="3219"/>
              </a:lnSpc>
              <a:spcBef>
                <a:spcPct val="0"/>
              </a:spcBef>
            </a:pPr>
            <a:r>
              <a:rPr lang="en-US" sz="2299">
                <a:solidFill>
                  <a:srgbClr val="2F4156"/>
                </a:solidFill>
                <a:latin typeface="Scripter"/>
                <a:ea typeface="Scripter"/>
                <a:cs typeface="Scripter"/>
                <a:sym typeface="Scripter"/>
              </a:rPr>
              <a:t>Class weight balancing</a:t>
            </a:r>
          </a:p>
          <a:p>
            <a:pPr algn="l">
              <a:lnSpc>
                <a:spcPts val="3219"/>
              </a:lnSpc>
              <a:spcBef>
                <a:spcPct val="0"/>
              </a:spcBef>
            </a:pPr>
            <a:r>
              <a:rPr lang="en-US" sz="2299">
                <a:solidFill>
                  <a:srgbClr val="2F4156"/>
                </a:solidFill>
                <a:latin typeface="Scripter"/>
                <a:ea typeface="Scripter"/>
                <a:cs typeface="Scripter"/>
                <a:sym typeface="Scripter"/>
              </a:rPr>
              <a:t>Early stopping</a:t>
            </a:r>
          </a:p>
          <a:p>
            <a:pPr algn="l">
              <a:lnSpc>
                <a:spcPts val="3219"/>
              </a:lnSpc>
              <a:spcBef>
                <a:spcPct val="0"/>
              </a:spcBef>
            </a:pPr>
            <a:r>
              <a:rPr lang="en-US" sz="2299">
                <a:solidFill>
                  <a:srgbClr val="2F4156"/>
                </a:solidFill>
                <a:latin typeface="Scripter"/>
                <a:ea typeface="Scripter"/>
                <a:cs typeface="Scripter"/>
                <a:sym typeface="Scripter"/>
              </a:rPr>
              <a:t>Feature scaling with StandardScaler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EF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291873" y="3641857"/>
            <a:ext cx="4794728" cy="9069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839"/>
              </a:lnSpc>
            </a:pPr>
            <a:r>
              <a:rPr lang="en-US" sz="5599" dirty="0">
                <a:solidFill>
                  <a:srgbClr val="2F4156"/>
                </a:solidFill>
                <a:latin typeface="Scripter"/>
                <a:ea typeface="Scripter"/>
                <a:cs typeface="Scripter"/>
                <a:sym typeface="Scripter"/>
                <a:hlinkClick r:id="rId2"/>
              </a:rPr>
              <a:t>LINK to website</a:t>
            </a:r>
            <a:endParaRPr lang="en-US" sz="5599" dirty="0">
              <a:solidFill>
                <a:srgbClr val="2F4156"/>
              </a:solidFill>
              <a:latin typeface="Scripter"/>
              <a:ea typeface="Scripter"/>
              <a:cs typeface="Scripter"/>
              <a:sym typeface="Scripter"/>
            </a:endParaRPr>
          </a:p>
        </p:txBody>
      </p:sp>
      <p:sp>
        <p:nvSpPr>
          <p:cNvPr id="3" name="AutoShape 3"/>
          <p:cNvSpPr/>
          <p:nvPr/>
        </p:nvSpPr>
        <p:spPr>
          <a:xfrm>
            <a:off x="2501349" y="4668608"/>
            <a:ext cx="0" cy="648459"/>
          </a:xfrm>
          <a:prstGeom prst="line">
            <a:avLst/>
          </a:prstGeom>
          <a:ln w="57150" cap="rnd">
            <a:solidFill>
              <a:srgbClr val="587B8D"/>
            </a:solidFill>
            <a:prstDash val="solid"/>
            <a:headEnd type="oval" w="lg" len="lg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 rot="2700000">
            <a:off x="12256897" y="-2247982"/>
            <a:ext cx="4028321" cy="10052547"/>
            <a:chOff x="0" y="0"/>
            <a:chExt cx="660400" cy="164800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60400" cy="1648007"/>
            </a:xfrm>
            <a:custGeom>
              <a:avLst/>
              <a:gdLst/>
              <a:ahLst/>
              <a:cxnLst/>
              <a:rect l="l" t="t" r="r" b="b"/>
              <a:pathLst>
                <a:path w="660400" h="1648007">
                  <a:moveTo>
                    <a:pt x="220252" y="1628938"/>
                  </a:moveTo>
                  <a:cubicBezTo>
                    <a:pt x="254109" y="1640452"/>
                    <a:pt x="292600" y="1648007"/>
                    <a:pt x="330378" y="1648007"/>
                  </a:cubicBezTo>
                  <a:cubicBezTo>
                    <a:pt x="368157" y="1648007"/>
                    <a:pt x="404509" y="1641530"/>
                    <a:pt x="438009" y="1630016"/>
                  </a:cubicBezTo>
                  <a:cubicBezTo>
                    <a:pt x="438723" y="1629657"/>
                    <a:pt x="439435" y="1629657"/>
                    <a:pt x="440148" y="1629297"/>
                  </a:cubicBezTo>
                  <a:cubicBezTo>
                    <a:pt x="565955" y="1583242"/>
                    <a:pt x="658618" y="1461628"/>
                    <a:pt x="660400" y="1300953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1299987"/>
                  </a:lnTo>
                  <a:cubicBezTo>
                    <a:pt x="1782" y="1462347"/>
                    <a:pt x="93019" y="1583962"/>
                    <a:pt x="220252" y="1628938"/>
                  </a:cubicBezTo>
                  <a:close/>
                </a:path>
              </a:pathLst>
            </a:custGeom>
            <a:gradFill rotWithShape="1">
              <a:gsLst>
                <a:gs pos="0">
                  <a:srgbClr val="2F4156">
                    <a:alpha val="100000"/>
                  </a:srgbClr>
                </a:gs>
                <a:gs pos="100000">
                  <a:srgbClr val="0F4070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57150"/>
              <a:ext cx="660400" cy="15781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 rot="-10800000">
            <a:off x="10362785" y="3105853"/>
            <a:ext cx="3578507" cy="3578507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87B8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 rot="2700000">
            <a:off x="12584570" y="-2611641"/>
            <a:ext cx="1198974" cy="5223283"/>
            <a:chOff x="0" y="0"/>
            <a:chExt cx="660400" cy="2877007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60400" cy="2877007"/>
            </a:xfrm>
            <a:custGeom>
              <a:avLst/>
              <a:gdLst/>
              <a:ahLst/>
              <a:cxnLst/>
              <a:rect l="l" t="t" r="r" b="b"/>
              <a:pathLst>
                <a:path w="660400" h="2877007">
                  <a:moveTo>
                    <a:pt x="220252" y="2857938"/>
                  </a:moveTo>
                  <a:cubicBezTo>
                    <a:pt x="254109" y="2869451"/>
                    <a:pt x="292600" y="2877007"/>
                    <a:pt x="330378" y="2877007"/>
                  </a:cubicBezTo>
                  <a:cubicBezTo>
                    <a:pt x="368157" y="2877007"/>
                    <a:pt x="404509" y="2870530"/>
                    <a:pt x="438009" y="2859016"/>
                  </a:cubicBezTo>
                  <a:cubicBezTo>
                    <a:pt x="438723" y="2858656"/>
                    <a:pt x="439435" y="2858656"/>
                    <a:pt x="440148" y="2858297"/>
                  </a:cubicBezTo>
                  <a:cubicBezTo>
                    <a:pt x="565955" y="2812242"/>
                    <a:pt x="658618" y="2690628"/>
                    <a:pt x="660400" y="2502653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2500795"/>
                  </a:lnTo>
                  <a:cubicBezTo>
                    <a:pt x="1782" y="2691347"/>
                    <a:pt x="93019" y="2812962"/>
                    <a:pt x="220252" y="2857938"/>
                  </a:cubicBezTo>
                  <a:close/>
                </a:path>
              </a:pathLst>
            </a:custGeom>
            <a:gradFill rotWithShape="1">
              <a:gsLst>
                <a:gs pos="0">
                  <a:srgbClr val="2F4156">
                    <a:alpha val="100000"/>
                  </a:srgbClr>
                </a:gs>
                <a:gs pos="100000">
                  <a:srgbClr val="0F4070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57150"/>
              <a:ext cx="660400" cy="28071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 rot="5400000">
            <a:off x="15502527" y="1764169"/>
            <a:ext cx="3983507" cy="4079226"/>
            <a:chOff x="0" y="0"/>
            <a:chExt cx="5311343" cy="5438968"/>
          </a:xfrm>
        </p:grpSpPr>
        <p:grpSp>
          <p:nvGrpSpPr>
            <p:cNvPr id="14" name="Group 14"/>
            <p:cNvGrpSpPr/>
            <p:nvPr/>
          </p:nvGrpSpPr>
          <p:grpSpPr>
            <a:xfrm rot="-2700000">
              <a:off x="822928" y="366663"/>
              <a:ext cx="2415660" cy="3328192"/>
              <a:chOff x="0" y="0"/>
              <a:chExt cx="660400" cy="90987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60400" cy="90987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909870">
                    <a:moveTo>
                      <a:pt x="220252" y="890801"/>
                    </a:moveTo>
                    <a:cubicBezTo>
                      <a:pt x="254109" y="902315"/>
                      <a:pt x="292600" y="909870"/>
                      <a:pt x="330378" y="909870"/>
                    </a:cubicBezTo>
                    <a:cubicBezTo>
                      <a:pt x="368157" y="909870"/>
                      <a:pt x="404509" y="903393"/>
                      <a:pt x="438009" y="891879"/>
                    </a:cubicBezTo>
                    <a:cubicBezTo>
                      <a:pt x="438723" y="891520"/>
                      <a:pt x="439435" y="891520"/>
                      <a:pt x="440148" y="891161"/>
                    </a:cubicBezTo>
                    <a:cubicBezTo>
                      <a:pt x="565955" y="845105"/>
                      <a:pt x="658618" y="723491"/>
                      <a:pt x="660400" y="579212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578782"/>
                    </a:lnTo>
                    <a:cubicBezTo>
                      <a:pt x="1782" y="724210"/>
                      <a:pt x="93019" y="845826"/>
                      <a:pt x="220252" y="890801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F4156">
                      <a:alpha val="100000"/>
                    </a:srgbClr>
                  </a:gs>
                  <a:gs pos="100000">
                    <a:srgbClr val="0F4070">
                      <a:alpha val="10000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" name="TextBox 16"/>
              <p:cNvSpPr txBox="1"/>
              <p:nvPr/>
            </p:nvSpPr>
            <p:spPr>
              <a:xfrm>
                <a:off x="0" y="-38100"/>
                <a:ext cx="660400" cy="82097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7" name="Group 17"/>
            <p:cNvGrpSpPr/>
            <p:nvPr/>
          </p:nvGrpSpPr>
          <p:grpSpPr>
            <a:xfrm>
              <a:off x="2999882" y="3127507"/>
              <a:ext cx="2311461" cy="2311461"/>
              <a:chOff x="0" y="0"/>
              <a:chExt cx="812800" cy="8128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F4070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" name="TextBox 19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20" name="Freeform 20"/>
          <p:cNvSpPr/>
          <p:nvPr/>
        </p:nvSpPr>
        <p:spPr>
          <a:xfrm>
            <a:off x="10703881" y="3718479"/>
            <a:ext cx="2896313" cy="2353255"/>
          </a:xfrm>
          <a:custGeom>
            <a:avLst/>
            <a:gdLst/>
            <a:ahLst/>
            <a:cxnLst/>
            <a:rect l="l" t="t" r="r" b="b"/>
            <a:pathLst>
              <a:path w="2896313" h="2353255">
                <a:moveTo>
                  <a:pt x="0" y="0"/>
                </a:moveTo>
                <a:lnTo>
                  <a:pt x="2896314" y="0"/>
                </a:lnTo>
                <a:lnTo>
                  <a:pt x="2896314" y="2353254"/>
                </a:lnTo>
                <a:lnTo>
                  <a:pt x="0" y="23532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1" name="Group 21"/>
          <p:cNvGrpSpPr/>
          <p:nvPr/>
        </p:nvGrpSpPr>
        <p:grpSpPr>
          <a:xfrm>
            <a:off x="410909" y="-815489"/>
            <a:ext cx="2507456" cy="3086100"/>
            <a:chOff x="0" y="0"/>
            <a:chExt cx="6604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60400" cy="812800"/>
            </a:xfrm>
            <a:custGeom>
              <a:avLst/>
              <a:gdLst/>
              <a:ahLst/>
              <a:cxnLst/>
              <a:rect l="l" t="t" r="r" b="b"/>
              <a:pathLst>
                <a:path w="660400" h="812800">
                  <a:moveTo>
                    <a:pt x="220252" y="793731"/>
                  </a:moveTo>
                  <a:cubicBezTo>
                    <a:pt x="254109" y="805245"/>
                    <a:pt x="292600" y="812800"/>
                    <a:pt x="330378" y="812800"/>
                  </a:cubicBezTo>
                  <a:cubicBezTo>
                    <a:pt x="368157" y="812800"/>
                    <a:pt x="404509" y="806323"/>
                    <a:pt x="438009" y="794809"/>
                  </a:cubicBezTo>
                  <a:cubicBezTo>
                    <a:pt x="438723" y="794450"/>
                    <a:pt x="439435" y="794450"/>
                    <a:pt x="440148" y="794090"/>
                  </a:cubicBezTo>
                  <a:cubicBezTo>
                    <a:pt x="565955" y="748035"/>
                    <a:pt x="658618" y="626421"/>
                    <a:pt x="660400" y="484298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483939"/>
                  </a:lnTo>
                  <a:cubicBezTo>
                    <a:pt x="1782" y="627140"/>
                    <a:pt x="93019" y="748755"/>
                    <a:pt x="220252" y="793731"/>
                  </a:cubicBezTo>
                  <a:close/>
                </a:path>
              </a:pathLst>
            </a:custGeom>
            <a:solidFill>
              <a:srgbClr val="A5D9C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57150"/>
              <a:ext cx="660400" cy="742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4" name="Freeform 24"/>
          <p:cNvSpPr/>
          <p:nvPr/>
        </p:nvSpPr>
        <p:spPr>
          <a:xfrm rot="-3375307">
            <a:off x="1534588" y="887589"/>
            <a:ext cx="1849650" cy="1848879"/>
          </a:xfrm>
          <a:custGeom>
            <a:avLst/>
            <a:gdLst/>
            <a:ahLst/>
            <a:cxnLst/>
            <a:rect l="l" t="t" r="r" b="b"/>
            <a:pathLst>
              <a:path w="1849650" h="1848879">
                <a:moveTo>
                  <a:pt x="0" y="0"/>
                </a:moveTo>
                <a:lnTo>
                  <a:pt x="1849650" y="0"/>
                </a:lnTo>
                <a:lnTo>
                  <a:pt x="1849650" y="1848879"/>
                </a:lnTo>
                <a:lnTo>
                  <a:pt x="0" y="184887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5" name="Group 25"/>
          <p:cNvGrpSpPr/>
          <p:nvPr/>
        </p:nvGrpSpPr>
        <p:grpSpPr>
          <a:xfrm>
            <a:off x="1799932" y="727561"/>
            <a:ext cx="1831363" cy="1831363"/>
            <a:chOff x="0" y="0"/>
            <a:chExt cx="812800" cy="8128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2F4156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1028700" y="2567314"/>
            <a:ext cx="358927" cy="358927"/>
            <a:chOff x="0" y="0"/>
            <a:chExt cx="812800" cy="81280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F415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1" name="Group 31"/>
          <p:cNvGrpSpPr/>
          <p:nvPr/>
        </p:nvGrpSpPr>
        <p:grpSpPr>
          <a:xfrm rot="5400000">
            <a:off x="1879829" y="6769266"/>
            <a:ext cx="1650755" cy="5384713"/>
            <a:chOff x="0" y="0"/>
            <a:chExt cx="660400" cy="2154204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660400" cy="2154204"/>
            </a:xfrm>
            <a:custGeom>
              <a:avLst/>
              <a:gdLst/>
              <a:ahLst/>
              <a:cxnLst/>
              <a:rect l="l" t="t" r="r" b="b"/>
              <a:pathLst>
                <a:path w="660400" h="2154204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58298"/>
                  </a:cubicBezTo>
                  <a:lnTo>
                    <a:pt x="660400" y="2154204"/>
                  </a:lnTo>
                  <a:lnTo>
                    <a:pt x="0" y="2154204"/>
                  </a:lnTo>
                  <a:lnTo>
                    <a:pt x="0" y="359631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2F415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0" y="69850"/>
              <a:ext cx="660400" cy="20843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4" name="Group 34"/>
          <p:cNvGrpSpPr/>
          <p:nvPr/>
        </p:nvGrpSpPr>
        <p:grpSpPr>
          <a:xfrm rot="5400000">
            <a:off x="872580" y="7086599"/>
            <a:ext cx="1650755" cy="3395915"/>
            <a:chOff x="0" y="0"/>
            <a:chExt cx="660400" cy="1358567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660400" cy="1358567"/>
            </a:xfrm>
            <a:custGeom>
              <a:avLst/>
              <a:gdLst/>
              <a:ahLst/>
              <a:cxnLst/>
              <a:rect l="l" t="t" r="r" b="b"/>
              <a:pathLst>
                <a:path w="660400" h="1358567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40625"/>
                  </a:cubicBezTo>
                  <a:lnTo>
                    <a:pt x="660400" y="1358567"/>
                  </a:lnTo>
                  <a:lnTo>
                    <a:pt x="0" y="1358567"/>
                  </a:lnTo>
                  <a:lnTo>
                    <a:pt x="0" y="34138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A5D9C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TextBox 36"/>
            <p:cNvSpPr txBox="1"/>
            <p:nvPr/>
          </p:nvSpPr>
          <p:spPr>
            <a:xfrm>
              <a:off x="0" y="69850"/>
              <a:ext cx="660400" cy="12887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7" name="Group 37"/>
          <p:cNvGrpSpPr/>
          <p:nvPr/>
        </p:nvGrpSpPr>
        <p:grpSpPr>
          <a:xfrm>
            <a:off x="4355631" y="8216367"/>
            <a:ext cx="1041933" cy="1041933"/>
            <a:chOff x="0" y="0"/>
            <a:chExt cx="812800" cy="812800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87B8D"/>
            </a:solidFill>
            <a:ln w="47625" cap="sq">
              <a:solidFill>
                <a:srgbClr val="F3EFEC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TextBox 39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40" name="Freeform 40"/>
          <p:cNvSpPr/>
          <p:nvPr/>
        </p:nvSpPr>
        <p:spPr>
          <a:xfrm>
            <a:off x="5752720" y="8560047"/>
            <a:ext cx="1592215" cy="1396505"/>
          </a:xfrm>
          <a:custGeom>
            <a:avLst/>
            <a:gdLst/>
            <a:ahLst/>
            <a:cxnLst/>
            <a:rect l="l" t="t" r="r" b="b"/>
            <a:pathLst>
              <a:path w="1592215" h="1396505">
                <a:moveTo>
                  <a:pt x="0" y="0"/>
                </a:moveTo>
                <a:lnTo>
                  <a:pt x="1592215" y="0"/>
                </a:lnTo>
                <a:lnTo>
                  <a:pt x="1592215" y="1396506"/>
                </a:lnTo>
                <a:lnTo>
                  <a:pt x="0" y="139650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750FADA-7471-9B1A-9D3C-8C91BCFA199C}"/>
              </a:ext>
            </a:extLst>
          </p:cNvPr>
          <p:cNvSpPr txBox="1"/>
          <p:nvPr/>
        </p:nvSpPr>
        <p:spPr>
          <a:xfrm>
            <a:off x="2869483" y="4878456"/>
            <a:ext cx="98097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effectLst/>
                <a:latin typeface="Helvetica Neue" panose="02000503000000020004" pitchFamily="2" charset="0"/>
                <a:hlinkClick r:id="rId2"/>
              </a:rPr>
              <a:t>http://127.0.0.1:8000</a:t>
            </a:r>
            <a:endParaRPr lang="en-US" dirty="0">
              <a:effectLst/>
              <a:latin typeface="Helvetica Neue" panose="02000503000000020004" pitchFamily="2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EF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1087728" y="3308294"/>
            <a:ext cx="4028321" cy="7593939"/>
            <a:chOff x="0" y="0"/>
            <a:chExt cx="660400" cy="124494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60400" cy="1244945"/>
            </a:xfrm>
            <a:custGeom>
              <a:avLst/>
              <a:gdLst/>
              <a:ahLst/>
              <a:cxnLst/>
              <a:rect l="l" t="t" r="r" b="b"/>
              <a:pathLst>
                <a:path w="660400" h="1244945">
                  <a:moveTo>
                    <a:pt x="220252" y="1225876"/>
                  </a:moveTo>
                  <a:cubicBezTo>
                    <a:pt x="254109" y="1237389"/>
                    <a:pt x="292600" y="1244945"/>
                    <a:pt x="330378" y="1244945"/>
                  </a:cubicBezTo>
                  <a:cubicBezTo>
                    <a:pt x="368157" y="1244945"/>
                    <a:pt x="404509" y="1238468"/>
                    <a:pt x="438009" y="1226954"/>
                  </a:cubicBezTo>
                  <a:cubicBezTo>
                    <a:pt x="438723" y="1226595"/>
                    <a:pt x="439435" y="1226595"/>
                    <a:pt x="440148" y="1226235"/>
                  </a:cubicBezTo>
                  <a:cubicBezTo>
                    <a:pt x="565955" y="1180180"/>
                    <a:pt x="658618" y="1058566"/>
                    <a:pt x="660400" y="906844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906171"/>
                  </a:lnTo>
                  <a:cubicBezTo>
                    <a:pt x="1782" y="1059285"/>
                    <a:pt x="93019" y="1180900"/>
                    <a:pt x="220252" y="1225876"/>
                  </a:cubicBezTo>
                  <a:close/>
                </a:path>
              </a:pathLst>
            </a:custGeom>
            <a:gradFill rotWithShape="1">
              <a:gsLst>
                <a:gs pos="0">
                  <a:srgbClr val="2F4156">
                    <a:alpha val="100000"/>
                  </a:srgbClr>
                </a:gs>
                <a:gs pos="100000">
                  <a:srgbClr val="0F4070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660400" cy="11750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312635" y="3526756"/>
            <a:ext cx="3578507" cy="3578507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87B8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964205" y="3744082"/>
            <a:ext cx="2275366" cy="3143856"/>
          </a:xfrm>
          <a:custGeom>
            <a:avLst/>
            <a:gdLst/>
            <a:ahLst/>
            <a:cxnLst/>
            <a:rect l="l" t="t" r="r" b="b"/>
            <a:pathLst>
              <a:path w="2275366" h="3143856">
                <a:moveTo>
                  <a:pt x="0" y="0"/>
                </a:moveTo>
                <a:lnTo>
                  <a:pt x="2275366" y="0"/>
                </a:lnTo>
                <a:lnTo>
                  <a:pt x="2275366" y="3143856"/>
                </a:lnTo>
                <a:lnTo>
                  <a:pt x="0" y="31438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AutoShape 9"/>
          <p:cNvSpPr/>
          <p:nvPr/>
        </p:nvSpPr>
        <p:spPr>
          <a:xfrm>
            <a:off x="6060713" y="4282846"/>
            <a:ext cx="0" cy="648459"/>
          </a:xfrm>
          <a:prstGeom prst="line">
            <a:avLst/>
          </a:prstGeom>
          <a:ln w="57150" cap="rnd">
            <a:solidFill>
              <a:srgbClr val="587B8D"/>
            </a:solidFill>
            <a:prstDash val="solid"/>
            <a:headEnd type="oval" w="lg" len="lg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10" name="Group 10"/>
          <p:cNvGrpSpPr/>
          <p:nvPr/>
        </p:nvGrpSpPr>
        <p:grpSpPr>
          <a:xfrm rot="5400000">
            <a:off x="14793818" y="-1765266"/>
            <a:ext cx="1843312" cy="5145052"/>
            <a:chOff x="0" y="0"/>
            <a:chExt cx="660400" cy="1843308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60400" cy="1843308"/>
            </a:xfrm>
            <a:custGeom>
              <a:avLst/>
              <a:gdLst/>
              <a:ahLst/>
              <a:cxnLst/>
              <a:rect l="l" t="t" r="r" b="b"/>
              <a:pathLst>
                <a:path w="660400" h="1843308">
                  <a:moveTo>
                    <a:pt x="220252" y="1824239"/>
                  </a:moveTo>
                  <a:cubicBezTo>
                    <a:pt x="254109" y="1835753"/>
                    <a:pt x="292600" y="1843308"/>
                    <a:pt x="330378" y="1843308"/>
                  </a:cubicBezTo>
                  <a:cubicBezTo>
                    <a:pt x="368157" y="1843308"/>
                    <a:pt x="404509" y="1836831"/>
                    <a:pt x="438009" y="1825317"/>
                  </a:cubicBezTo>
                  <a:cubicBezTo>
                    <a:pt x="438723" y="1824958"/>
                    <a:pt x="439435" y="1824958"/>
                    <a:pt x="440148" y="1824599"/>
                  </a:cubicBezTo>
                  <a:cubicBezTo>
                    <a:pt x="565955" y="1778543"/>
                    <a:pt x="658618" y="1656929"/>
                    <a:pt x="660400" y="1491916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1490809"/>
                  </a:lnTo>
                  <a:cubicBezTo>
                    <a:pt x="1782" y="1657648"/>
                    <a:pt x="93019" y="1779263"/>
                    <a:pt x="220252" y="1824239"/>
                  </a:cubicBezTo>
                  <a:close/>
                </a:path>
              </a:pathLst>
            </a:custGeom>
            <a:solidFill>
              <a:srgbClr val="2F415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57150"/>
              <a:ext cx="660400" cy="1773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 rot="5400000">
            <a:off x="16485152" y="118690"/>
            <a:ext cx="1746337" cy="3566358"/>
            <a:chOff x="0" y="0"/>
            <a:chExt cx="660400" cy="1348664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60400" cy="1348664"/>
            </a:xfrm>
            <a:custGeom>
              <a:avLst/>
              <a:gdLst/>
              <a:ahLst/>
              <a:cxnLst/>
              <a:rect l="l" t="t" r="r" b="b"/>
              <a:pathLst>
                <a:path w="660400" h="1348664">
                  <a:moveTo>
                    <a:pt x="220252" y="1329595"/>
                  </a:moveTo>
                  <a:cubicBezTo>
                    <a:pt x="254109" y="1341109"/>
                    <a:pt x="292600" y="1348664"/>
                    <a:pt x="330378" y="1348664"/>
                  </a:cubicBezTo>
                  <a:cubicBezTo>
                    <a:pt x="368157" y="1348664"/>
                    <a:pt x="404509" y="1342187"/>
                    <a:pt x="438009" y="1330674"/>
                  </a:cubicBezTo>
                  <a:cubicBezTo>
                    <a:pt x="438723" y="1330314"/>
                    <a:pt x="439435" y="1330314"/>
                    <a:pt x="440148" y="1329955"/>
                  </a:cubicBezTo>
                  <a:cubicBezTo>
                    <a:pt x="565955" y="1283899"/>
                    <a:pt x="658618" y="1162285"/>
                    <a:pt x="660400" y="1008259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1007511"/>
                  </a:lnTo>
                  <a:cubicBezTo>
                    <a:pt x="1782" y="1163004"/>
                    <a:pt x="93019" y="1284619"/>
                    <a:pt x="220252" y="1329595"/>
                  </a:cubicBezTo>
                  <a:close/>
                </a:path>
              </a:pathLst>
            </a:custGeom>
            <a:solidFill>
              <a:srgbClr val="A5D9C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57150"/>
              <a:ext cx="660400" cy="12788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2659667" y="807260"/>
            <a:ext cx="1170663" cy="1170663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F4156"/>
            </a:solidFill>
            <a:ln w="47625" cap="sq">
              <a:solidFill>
                <a:srgbClr val="F3EFEC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9" name="Freeform 19"/>
          <p:cNvSpPr/>
          <p:nvPr/>
        </p:nvSpPr>
        <p:spPr>
          <a:xfrm rot="-3334879">
            <a:off x="11645207" y="208618"/>
            <a:ext cx="1068884" cy="1068439"/>
          </a:xfrm>
          <a:custGeom>
            <a:avLst/>
            <a:gdLst/>
            <a:ahLst/>
            <a:cxnLst/>
            <a:rect l="l" t="t" r="r" b="b"/>
            <a:pathLst>
              <a:path w="1068884" h="1068439">
                <a:moveTo>
                  <a:pt x="0" y="0"/>
                </a:moveTo>
                <a:lnTo>
                  <a:pt x="1068884" y="0"/>
                </a:lnTo>
                <a:lnTo>
                  <a:pt x="1068884" y="1068439"/>
                </a:lnTo>
                <a:lnTo>
                  <a:pt x="0" y="106843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20"/>
          <p:cNvSpPr/>
          <p:nvPr/>
        </p:nvSpPr>
        <p:spPr>
          <a:xfrm>
            <a:off x="10469951" y="220863"/>
            <a:ext cx="1592215" cy="1396505"/>
          </a:xfrm>
          <a:custGeom>
            <a:avLst/>
            <a:gdLst/>
            <a:ahLst/>
            <a:cxnLst/>
            <a:rect l="l" t="t" r="r" b="b"/>
            <a:pathLst>
              <a:path w="1592215" h="1396505">
                <a:moveTo>
                  <a:pt x="0" y="0"/>
                </a:moveTo>
                <a:lnTo>
                  <a:pt x="1592215" y="0"/>
                </a:lnTo>
                <a:lnTo>
                  <a:pt x="1592215" y="1396506"/>
                </a:lnTo>
                <a:lnTo>
                  <a:pt x="0" y="139650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1" name="Group 21"/>
          <p:cNvGrpSpPr/>
          <p:nvPr/>
        </p:nvGrpSpPr>
        <p:grpSpPr>
          <a:xfrm>
            <a:off x="1087728" y="-1565391"/>
            <a:ext cx="4028321" cy="4745302"/>
            <a:chOff x="0" y="0"/>
            <a:chExt cx="660400" cy="777941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60400" cy="777941"/>
            </a:xfrm>
            <a:custGeom>
              <a:avLst/>
              <a:gdLst/>
              <a:ahLst/>
              <a:cxnLst/>
              <a:rect l="l" t="t" r="r" b="b"/>
              <a:pathLst>
                <a:path w="660400" h="777941">
                  <a:moveTo>
                    <a:pt x="220252" y="758872"/>
                  </a:moveTo>
                  <a:cubicBezTo>
                    <a:pt x="254109" y="770386"/>
                    <a:pt x="292600" y="777941"/>
                    <a:pt x="330378" y="777941"/>
                  </a:cubicBezTo>
                  <a:cubicBezTo>
                    <a:pt x="368157" y="777941"/>
                    <a:pt x="404509" y="771464"/>
                    <a:pt x="438009" y="759951"/>
                  </a:cubicBezTo>
                  <a:cubicBezTo>
                    <a:pt x="438723" y="759591"/>
                    <a:pt x="439435" y="759591"/>
                    <a:pt x="440148" y="759232"/>
                  </a:cubicBezTo>
                  <a:cubicBezTo>
                    <a:pt x="565955" y="713176"/>
                    <a:pt x="658618" y="591563"/>
                    <a:pt x="660400" y="450214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449880"/>
                  </a:lnTo>
                  <a:cubicBezTo>
                    <a:pt x="1782" y="592281"/>
                    <a:pt x="93019" y="713897"/>
                    <a:pt x="220252" y="758872"/>
                  </a:cubicBezTo>
                  <a:close/>
                </a:path>
              </a:pathLst>
            </a:custGeom>
            <a:gradFill rotWithShape="1">
              <a:gsLst>
                <a:gs pos="0">
                  <a:srgbClr val="2F4156">
                    <a:alpha val="100000"/>
                  </a:srgbClr>
                </a:gs>
                <a:gs pos="100000">
                  <a:srgbClr val="0F4070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57150"/>
              <a:ext cx="660400" cy="7080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4" name="Freeform 24"/>
          <p:cNvSpPr/>
          <p:nvPr/>
        </p:nvSpPr>
        <p:spPr>
          <a:xfrm>
            <a:off x="5514273" y="2692063"/>
            <a:ext cx="12067148" cy="7594937"/>
          </a:xfrm>
          <a:custGeom>
            <a:avLst/>
            <a:gdLst/>
            <a:ahLst/>
            <a:cxnLst/>
            <a:rect l="l" t="t" r="r" b="b"/>
            <a:pathLst>
              <a:path w="12067148" h="7594937">
                <a:moveTo>
                  <a:pt x="0" y="0"/>
                </a:moveTo>
                <a:lnTo>
                  <a:pt x="12067148" y="0"/>
                </a:lnTo>
                <a:lnTo>
                  <a:pt x="12067148" y="7594937"/>
                </a:lnTo>
                <a:lnTo>
                  <a:pt x="0" y="759493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2212" r="-2212" b="-79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5" name="TextBox 25"/>
          <p:cNvSpPr txBox="1"/>
          <p:nvPr/>
        </p:nvSpPr>
        <p:spPr>
          <a:xfrm>
            <a:off x="5642404" y="331450"/>
            <a:ext cx="3629727" cy="25146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27"/>
              </a:lnSpc>
              <a:spcBef>
                <a:spcPct val="0"/>
              </a:spcBef>
            </a:pPr>
            <a:r>
              <a:rPr lang="en-US" sz="2019">
                <a:solidFill>
                  <a:srgbClr val="000000"/>
                </a:solidFill>
                <a:latin typeface="Scripter"/>
                <a:ea typeface="Scripter"/>
                <a:cs typeface="Scripter"/>
                <a:sym typeface="Scripter"/>
              </a:rPr>
              <a:t>“We built a user-friendly web application using Flask, HTML, and CSS that predicts credit score categories based on user inputs such as income, debt, payment behavior, and credit history.”</a:t>
            </a:r>
          </a:p>
          <a:p>
            <a:pPr algn="ctr">
              <a:lnSpc>
                <a:spcPts val="2827"/>
              </a:lnSpc>
              <a:spcBef>
                <a:spcPct val="0"/>
              </a:spcBef>
            </a:pPr>
            <a:endParaRPr lang="en-US" sz="2019">
              <a:solidFill>
                <a:srgbClr val="000000"/>
              </a:solidFill>
              <a:latin typeface="Scripter"/>
              <a:ea typeface="Scripter"/>
              <a:cs typeface="Scripter"/>
              <a:sym typeface="Scripter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EF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14944693" y="-2709435"/>
            <a:ext cx="2507456" cy="6489804"/>
            <a:chOff x="0" y="0"/>
            <a:chExt cx="660400" cy="170924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60400" cy="1709249"/>
            </a:xfrm>
            <a:custGeom>
              <a:avLst/>
              <a:gdLst/>
              <a:ahLst/>
              <a:cxnLst/>
              <a:rect l="l" t="t" r="r" b="b"/>
              <a:pathLst>
                <a:path w="660400" h="1709249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48415"/>
                  </a:cubicBezTo>
                  <a:lnTo>
                    <a:pt x="660400" y="1709249"/>
                  </a:lnTo>
                  <a:lnTo>
                    <a:pt x="0" y="1709249"/>
                  </a:lnTo>
                  <a:lnTo>
                    <a:pt x="0" y="349425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A5D9C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69850"/>
              <a:ext cx="660400" cy="163939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5400000">
            <a:off x="16244493" y="128427"/>
            <a:ext cx="2507456" cy="3086100"/>
            <a:chOff x="0" y="0"/>
            <a:chExt cx="6604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60400" cy="812800"/>
            </a:xfrm>
            <a:custGeom>
              <a:avLst/>
              <a:gdLst/>
              <a:ahLst/>
              <a:cxnLst/>
              <a:rect l="l" t="t" r="r" b="b"/>
              <a:pathLst>
                <a:path w="660400" h="8128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28502"/>
                  </a:cubicBezTo>
                  <a:lnTo>
                    <a:pt x="660400" y="812800"/>
                  </a:lnTo>
                  <a:lnTo>
                    <a:pt x="0" y="812800"/>
                  </a:lnTo>
                  <a:lnTo>
                    <a:pt x="0" y="328861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2F415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69850"/>
              <a:ext cx="660400" cy="742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1461641" y="153902"/>
            <a:ext cx="1337976" cy="1337976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F415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15000551" y="843649"/>
            <a:ext cx="1296999" cy="1296459"/>
          </a:xfrm>
          <a:custGeom>
            <a:avLst/>
            <a:gdLst/>
            <a:ahLst/>
            <a:cxnLst/>
            <a:rect l="l" t="t" r="r" b="b"/>
            <a:pathLst>
              <a:path w="1296999" h="1296459">
                <a:moveTo>
                  <a:pt x="0" y="0"/>
                </a:moveTo>
                <a:lnTo>
                  <a:pt x="1297000" y="0"/>
                </a:lnTo>
                <a:lnTo>
                  <a:pt x="1297000" y="1296459"/>
                </a:lnTo>
                <a:lnTo>
                  <a:pt x="0" y="12964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2" name="Group 12"/>
          <p:cNvGrpSpPr/>
          <p:nvPr/>
        </p:nvGrpSpPr>
        <p:grpSpPr>
          <a:xfrm>
            <a:off x="14132046" y="1426129"/>
            <a:ext cx="490696" cy="490696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2F4156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028700" y="1790633"/>
            <a:ext cx="16230600" cy="7467667"/>
            <a:chOff x="0" y="0"/>
            <a:chExt cx="4274726" cy="1966793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4274726" cy="1966793"/>
            </a:xfrm>
            <a:custGeom>
              <a:avLst/>
              <a:gdLst/>
              <a:ahLst/>
              <a:cxnLst/>
              <a:rect l="l" t="t" r="r" b="b"/>
              <a:pathLst>
                <a:path w="4274726" h="1966793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1942466"/>
                  </a:lnTo>
                  <a:cubicBezTo>
                    <a:pt x="4274726" y="1948918"/>
                    <a:pt x="4272163" y="1955106"/>
                    <a:pt x="4267601" y="1959668"/>
                  </a:cubicBezTo>
                  <a:cubicBezTo>
                    <a:pt x="4263039" y="1964230"/>
                    <a:pt x="4256851" y="1966793"/>
                    <a:pt x="4250399" y="1966793"/>
                  </a:cubicBezTo>
                  <a:lnTo>
                    <a:pt x="24327" y="1966793"/>
                  </a:lnTo>
                  <a:cubicBezTo>
                    <a:pt x="10891" y="1966793"/>
                    <a:pt x="0" y="1955902"/>
                    <a:pt x="0" y="1942466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FFFFFF"/>
            </a:solidFill>
            <a:ln w="114300" cap="rnd">
              <a:solidFill>
                <a:srgbClr val="2F4156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57150"/>
              <a:ext cx="4274726" cy="20239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410209" lvl="1" indent="-205105" algn="ctr">
                <a:lnSpc>
                  <a:spcPts val="2659"/>
                </a:lnSpc>
                <a:buFont typeface="Arial"/>
                <a:buChar char="•"/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6458624" y="1303073"/>
            <a:ext cx="5370752" cy="916503"/>
            <a:chOff x="0" y="0"/>
            <a:chExt cx="1414519" cy="241383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414519" cy="241383"/>
            </a:xfrm>
            <a:custGeom>
              <a:avLst/>
              <a:gdLst/>
              <a:ahLst/>
              <a:cxnLst/>
              <a:rect l="l" t="t" r="r" b="b"/>
              <a:pathLst>
                <a:path w="1414519" h="241383">
                  <a:moveTo>
                    <a:pt x="44686" y="0"/>
                  </a:moveTo>
                  <a:lnTo>
                    <a:pt x="1369833" y="0"/>
                  </a:lnTo>
                  <a:cubicBezTo>
                    <a:pt x="1381684" y="0"/>
                    <a:pt x="1393050" y="4708"/>
                    <a:pt x="1401431" y="13088"/>
                  </a:cubicBezTo>
                  <a:cubicBezTo>
                    <a:pt x="1409811" y="21469"/>
                    <a:pt x="1414519" y="32835"/>
                    <a:pt x="1414519" y="44686"/>
                  </a:cubicBezTo>
                  <a:lnTo>
                    <a:pt x="1414519" y="196697"/>
                  </a:lnTo>
                  <a:cubicBezTo>
                    <a:pt x="1414519" y="221377"/>
                    <a:pt x="1394512" y="241383"/>
                    <a:pt x="1369833" y="241383"/>
                  </a:cubicBezTo>
                  <a:lnTo>
                    <a:pt x="44686" y="241383"/>
                  </a:lnTo>
                  <a:cubicBezTo>
                    <a:pt x="20007" y="241383"/>
                    <a:pt x="0" y="221377"/>
                    <a:pt x="0" y="196697"/>
                  </a:cubicBezTo>
                  <a:lnTo>
                    <a:pt x="0" y="44686"/>
                  </a:lnTo>
                  <a:cubicBezTo>
                    <a:pt x="0" y="32835"/>
                    <a:pt x="4708" y="21469"/>
                    <a:pt x="13088" y="13088"/>
                  </a:cubicBezTo>
                  <a:cubicBezTo>
                    <a:pt x="21469" y="4708"/>
                    <a:pt x="32835" y="0"/>
                    <a:pt x="44686" y="0"/>
                  </a:cubicBezTo>
                  <a:close/>
                </a:path>
              </a:pathLst>
            </a:custGeom>
            <a:solidFill>
              <a:srgbClr val="0F407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57150"/>
              <a:ext cx="1414519" cy="2985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-213672" y="-911310"/>
            <a:ext cx="1927244" cy="2371992"/>
            <a:chOff x="0" y="0"/>
            <a:chExt cx="6604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60400" cy="812800"/>
            </a:xfrm>
            <a:custGeom>
              <a:avLst/>
              <a:gdLst/>
              <a:ahLst/>
              <a:cxnLst/>
              <a:rect l="l" t="t" r="r" b="b"/>
              <a:pathLst>
                <a:path w="660400" h="812800">
                  <a:moveTo>
                    <a:pt x="220252" y="793731"/>
                  </a:moveTo>
                  <a:cubicBezTo>
                    <a:pt x="254109" y="805245"/>
                    <a:pt x="292600" y="812800"/>
                    <a:pt x="330378" y="812800"/>
                  </a:cubicBezTo>
                  <a:cubicBezTo>
                    <a:pt x="368157" y="812800"/>
                    <a:pt x="404509" y="806323"/>
                    <a:pt x="438009" y="794809"/>
                  </a:cubicBezTo>
                  <a:cubicBezTo>
                    <a:pt x="438723" y="794450"/>
                    <a:pt x="439435" y="794450"/>
                    <a:pt x="440148" y="794090"/>
                  </a:cubicBezTo>
                  <a:cubicBezTo>
                    <a:pt x="565955" y="748035"/>
                    <a:pt x="658618" y="626421"/>
                    <a:pt x="660400" y="484298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483939"/>
                  </a:lnTo>
                  <a:cubicBezTo>
                    <a:pt x="1782" y="627140"/>
                    <a:pt x="93019" y="748755"/>
                    <a:pt x="220252" y="793731"/>
                  </a:cubicBezTo>
                  <a:close/>
                </a:path>
              </a:pathLst>
            </a:custGeom>
            <a:solidFill>
              <a:srgbClr val="A5D9C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57150"/>
              <a:ext cx="660400" cy="742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 rot="-1406027">
            <a:off x="2185832" y="171681"/>
            <a:ext cx="663472" cy="663472"/>
            <a:chOff x="0" y="0"/>
            <a:chExt cx="812800" cy="8128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F415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7" name="Freeform 27"/>
          <p:cNvSpPr/>
          <p:nvPr/>
        </p:nvSpPr>
        <p:spPr>
          <a:xfrm rot="-3362047">
            <a:off x="805165" y="456078"/>
            <a:ext cx="1068884" cy="1068439"/>
          </a:xfrm>
          <a:custGeom>
            <a:avLst/>
            <a:gdLst/>
            <a:ahLst/>
            <a:cxnLst/>
            <a:rect l="l" t="t" r="r" b="b"/>
            <a:pathLst>
              <a:path w="1068884" h="1068439">
                <a:moveTo>
                  <a:pt x="0" y="0"/>
                </a:moveTo>
                <a:lnTo>
                  <a:pt x="1068885" y="0"/>
                </a:lnTo>
                <a:lnTo>
                  <a:pt x="1068885" y="1068439"/>
                </a:lnTo>
                <a:lnTo>
                  <a:pt x="0" y="106843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8" name="Group 28"/>
          <p:cNvGrpSpPr/>
          <p:nvPr/>
        </p:nvGrpSpPr>
        <p:grpSpPr>
          <a:xfrm rot="-1406027">
            <a:off x="1605112" y="-66994"/>
            <a:ext cx="411327" cy="411327"/>
            <a:chOff x="0" y="0"/>
            <a:chExt cx="812800" cy="81280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F415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1" name="TextBox 31"/>
          <p:cNvSpPr txBox="1"/>
          <p:nvPr/>
        </p:nvSpPr>
        <p:spPr>
          <a:xfrm>
            <a:off x="6562961" y="1120297"/>
            <a:ext cx="5162078" cy="1010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39"/>
              </a:lnSpc>
            </a:pPr>
            <a:r>
              <a:rPr lang="en-US" sz="5599">
                <a:solidFill>
                  <a:srgbClr val="FFFFFF"/>
                </a:solidFill>
                <a:latin typeface="Scripter"/>
                <a:ea typeface="Scripter"/>
                <a:cs typeface="Scripter"/>
                <a:sym typeface="Scripter"/>
              </a:rPr>
              <a:t>Resource page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390873" y="2657726"/>
            <a:ext cx="15506254" cy="5065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366"/>
              </a:lnSpc>
            </a:pPr>
            <a:r>
              <a:rPr lang="en-US" sz="1690">
                <a:solidFill>
                  <a:srgbClr val="000000"/>
                </a:solidFill>
                <a:latin typeface="Scripter"/>
                <a:ea typeface="Scripter"/>
                <a:cs typeface="Scripter"/>
                <a:sym typeface="Scripter"/>
              </a:rPr>
              <a:t>1.  Lessmann, S., Baesens,B., Seow, H. V., &amp; Thomas, L. C. (2015). Benchmarking state- of- the-art classification algorithms for credit scoring: An update of research. European Journal of Operational Research, 247(1), 124–136.</a:t>
            </a:r>
          </a:p>
          <a:p>
            <a:pPr algn="just">
              <a:lnSpc>
                <a:spcPts val="2366"/>
              </a:lnSpc>
              <a:spcBef>
                <a:spcPct val="0"/>
              </a:spcBef>
            </a:pPr>
            <a:r>
              <a:rPr lang="en-US" sz="1690">
                <a:solidFill>
                  <a:srgbClr val="000000"/>
                </a:solidFill>
                <a:latin typeface="Scripter"/>
                <a:ea typeface="Scripter"/>
                <a:cs typeface="Scripter"/>
                <a:sym typeface="Scripter"/>
                <a:hlinkClick r:id="rId6" tooltip="https://doi.org/10.1016/j.ejor.2015.05.030"/>
              </a:rPr>
              <a:t>https://doi.org/10.1016/j.ejor.2015.05.030</a:t>
            </a:r>
          </a:p>
          <a:p>
            <a:pPr algn="just">
              <a:lnSpc>
                <a:spcPts val="2366"/>
              </a:lnSpc>
              <a:spcBef>
                <a:spcPct val="0"/>
              </a:spcBef>
            </a:pPr>
            <a:endParaRPr lang="en-US" sz="1690">
              <a:solidFill>
                <a:srgbClr val="000000"/>
              </a:solidFill>
              <a:latin typeface="Scripter"/>
              <a:ea typeface="Scripter"/>
              <a:cs typeface="Scripter"/>
              <a:sym typeface="Scripter"/>
              <a:hlinkClick r:id="rId6" tooltip="https://doi.org/10.1016/j.ejor.2015.05.030"/>
            </a:endParaRPr>
          </a:p>
          <a:p>
            <a:pPr algn="just">
              <a:lnSpc>
                <a:spcPts val="2366"/>
              </a:lnSpc>
              <a:spcBef>
                <a:spcPct val="0"/>
              </a:spcBef>
            </a:pPr>
            <a:r>
              <a:rPr lang="en-US" sz="1690">
                <a:solidFill>
                  <a:srgbClr val="000000"/>
                </a:solidFill>
                <a:latin typeface="Scripter"/>
                <a:ea typeface="Scripter"/>
                <a:cs typeface="Scripter"/>
                <a:sym typeface="Scripter"/>
              </a:rPr>
              <a:t>2.  Xia, Y., Liu, C., Li, Y., &amp; Liu, N. (2017). A boosted decisiontree approach using Bayesian hyper-parameter optimization for credit scoring. Expert Systems with Applications, 78, 225–241.</a:t>
            </a:r>
          </a:p>
          <a:p>
            <a:pPr algn="just">
              <a:lnSpc>
                <a:spcPts val="2366"/>
              </a:lnSpc>
              <a:spcBef>
                <a:spcPct val="0"/>
              </a:spcBef>
            </a:pPr>
            <a:r>
              <a:rPr lang="en-US" sz="1690">
                <a:solidFill>
                  <a:srgbClr val="000000"/>
                </a:solidFill>
                <a:latin typeface="Scripter"/>
                <a:ea typeface="Scripter"/>
                <a:cs typeface="Scripter"/>
                <a:sym typeface="Scripter"/>
              </a:rPr>
              <a:t>ht</a:t>
            </a:r>
            <a:r>
              <a:rPr lang="en-US" sz="1690">
                <a:solidFill>
                  <a:srgbClr val="000000"/>
                </a:solidFill>
                <a:latin typeface="Scripter"/>
                <a:ea typeface="Scripter"/>
                <a:cs typeface="Scripter"/>
                <a:sym typeface="Scripter"/>
                <a:hlinkClick r:id="rId7" tooltip="https://doi.org/10.1016/j.eswa.2017.02.017"/>
              </a:rPr>
              <a:t>tps://doi.org/10.1016/j.eswa.2017.02.017</a:t>
            </a:r>
          </a:p>
          <a:p>
            <a:pPr algn="just">
              <a:lnSpc>
                <a:spcPts val="2366"/>
              </a:lnSpc>
              <a:spcBef>
                <a:spcPct val="0"/>
              </a:spcBef>
            </a:pPr>
            <a:endParaRPr lang="en-US" sz="1690">
              <a:solidFill>
                <a:srgbClr val="000000"/>
              </a:solidFill>
              <a:latin typeface="Scripter"/>
              <a:ea typeface="Scripter"/>
              <a:cs typeface="Scripter"/>
              <a:sym typeface="Scripter"/>
              <a:hlinkClick r:id="rId7" tooltip="https://doi.org/10.1016/j.eswa.2017.02.017"/>
            </a:endParaRPr>
          </a:p>
          <a:p>
            <a:pPr algn="just">
              <a:lnSpc>
                <a:spcPts val="2366"/>
              </a:lnSpc>
              <a:spcBef>
                <a:spcPct val="0"/>
              </a:spcBef>
            </a:pPr>
            <a:r>
              <a:rPr lang="en-US" sz="1690">
                <a:solidFill>
                  <a:srgbClr val="000000"/>
                </a:solidFill>
                <a:latin typeface="Scripter"/>
                <a:ea typeface="Scripter"/>
                <a:cs typeface="Scripter"/>
                <a:sym typeface="Scripter"/>
              </a:rPr>
              <a:t>3.  Molnar, C. (2022). Interpretable Machine Learning: A Guide for Making Black Box Models Explainable. Retrieved from </a:t>
            </a:r>
          </a:p>
          <a:p>
            <a:pPr algn="just">
              <a:lnSpc>
                <a:spcPts val="2366"/>
              </a:lnSpc>
              <a:spcBef>
                <a:spcPct val="0"/>
              </a:spcBef>
            </a:pPr>
            <a:r>
              <a:rPr lang="en-US" sz="1690">
                <a:solidFill>
                  <a:srgbClr val="000000"/>
                </a:solidFill>
                <a:latin typeface="Scripter"/>
                <a:ea typeface="Scripter"/>
                <a:cs typeface="Scripter"/>
                <a:sym typeface="Scripter"/>
              </a:rPr>
              <a:t>https://christophm.github.io/interpretabl e-ml-book/</a:t>
            </a:r>
          </a:p>
          <a:p>
            <a:pPr algn="just">
              <a:lnSpc>
                <a:spcPts val="2366"/>
              </a:lnSpc>
              <a:spcBef>
                <a:spcPct val="0"/>
              </a:spcBef>
            </a:pPr>
            <a:endParaRPr lang="en-US" sz="1690">
              <a:solidFill>
                <a:srgbClr val="000000"/>
              </a:solidFill>
              <a:latin typeface="Scripter"/>
              <a:ea typeface="Scripter"/>
              <a:cs typeface="Scripter"/>
              <a:sym typeface="Scripter"/>
            </a:endParaRPr>
          </a:p>
          <a:p>
            <a:pPr algn="just">
              <a:lnSpc>
                <a:spcPts val="2366"/>
              </a:lnSpc>
              <a:spcBef>
                <a:spcPct val="0"/>
              </a:spcBef>
            </a:pPr>
            <a:r>
              <a:rPr lang="en-US" sz="1690">
                <a:solidFill>
                  <a:srgbClr val="000000"/>
                </a:solidFill>
                <a:latin typeface="Scripter"/>
                <a:ea typeface="Scripter"/>
                <a:cs typeface="Scripter"/>
                <a:sym typeface="Scripter"/>
              </a:rPr>
              <a:t>4. Lundberg, S. M., &amp; Lee, S. I. (2017). A unified approach to interpreting model predictions. In Advances in Neural Information Processing Systems (Vol. 30).</a:t>
            </a:r>
          </a:p>
          <a:p>
            <a:pPr algn="just">
              <a:lnSpc>
                <a:spcPts val="2366"/>
              </a:lnSpc>
              <a:spcBef>
                <a:spcPct val="0"/>
              </a:spcBef>
            </a:pPr>
            <a:r>
              <a:rPr lang="en-US" sz="1690">
                <a:solidFill>
                  <a:srgbClr val="000000"/>
                </a:solidFill>
                <a:latin typeface="Scripter"/>
                <a:ea typeface="Scripter"/>
                <a:cs typeface="Scripter"/>
                <a:sym typeface="Scripter"/>
              </a:rPr>
              <a:t>https://proceedings.neurips.cc/paper/20 17/file/8a20a8621978632d76c43dfd28 b67767- Paper.pdf</a:t>
            </a:r>
          </a:p>
          <a:p>
            <a:pPr algn="just">
              <a:lnSpc>
                <a:spcPts val="2366"/>
              </a:lnSpc>
              <a:spcBef>
                <a:spcPct val="0"/>
              </a:spcBef>
            </a:pPr>
            <a:endParaRPr lang="en-US" sz="1690">
              <a:solidFill>
                <a:srgbClr val="000000"/>
              </a:solidFill>
              <a:latin typeface="Scripter"/>
              <a:ea typeface="Scripter"/>
              <a:cs typeface="Scripter"/>
              <a:sym typeface="Scripter"/>
            </a:endParaRPr>
          </a:p>
          <a:p>
            <a:pPr algn="just">
              <a:lnSpc>
                <a:spcPts val="2366"/>
              </a:lnSpc>
              <a:spcBef>
                <a:spcPct val="0"/>
              </a:spcBef>
            </a:pPr>
            <a:r>
              <a:rPr lang="en-US" sz="1690">
                <a:solidFill>
                  <a:srgbClr val="000000"/>
                </a:solidFill>
                <a:latin typeface="Scripter"/>
                <a:ea typeface="Scripter"/>
                <a:cs typeface="Scripter"/>
                <a:sym typeface="Scripter"/>
              </a:rPr>
              <a:t>5. Ribeiro, M. T., Singh, S., &amp; Guestrin, C. (2016). “Why should I trust you?” Explaining the predictions of any classifier. In Proceedings of the 22nd ACM SIGKDD International Conference on Knowledge Discovery and Data Mining (pp. 1135– 1144).</a:t>
            </a:r>
          </a:p>
          <a:p>
            <a:pPr algn="just">
              <a:lnSpc>
                <a:spcPts val="2366"/>
              </a:lnSpc>
              <a:spcBef>
                <a:spcPct val="0"/>
              </a:spcBef>
            </a:pPr>
            <a:r>
              <a:rPr lang="en-US" sz="1690">
                <a:solidFill>
                  <a:srgbClr val="000000"/>
                </a:solidFill>
                <a:latin typeface="Scripter"/>
                <a:ea typeface="Scripter"/>
                <a:cs typeface="Scripter"/>
                <a:sym typeface="Scripter"/>
              </a:rPr>
              <a:t>https://doi.org/10.1145/2939672.2939778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EF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062689" y="8995945"/>
            <a:ext cx="2162622" cy="262355"/>
            <a:chOff x="0" y="0"/>
            <a:chExt cx="2883496" cy="349807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349807" cy="349807"/>
              <a:chOff x="0" y="0"/>
              <a:chExt cx="812800" cy="8128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2F4156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" name="TextBox 5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843475" y="0"/>
              <a:ext cx="349807" cy="349807"/>
              <a:chOff x="0" y="0"/>
              <a:chExt cx="812800" cy="8128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2F4156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>
              <a:off x="1688582" y="0"/>
              <a:ext cx="349807" cy="349807"/>
              <a:chOff x="0" y="0"/>
              <a:chExt cx="812800" cy="8128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2F4156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" name="TextBox 1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2" name="Group 12"/>
            <p:cNvGrpSpPr/>
            <p:nvPr/>
          </p:nvGrpSpPr>
          <p:grpSpPr>
            <a:xfrm>
              <a:off x="2533689" y="0"/>
              <a:ext cx="349807" cy="349807"/>
              <a:chOff x="0" y="0"/>
              <a:chExt cx="812800" cy="81280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2F4156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15" name="Freeform 15"/>
          <p:cNvSpPr/>
          <p:nvPr/>
        </p:nvSpPr>
        <p:spPr>
          <a:xfrm>
            <a:off x="691124" y="4667934"/>
            <a:ext cx="4340061" cy="5691883"/>
          </a:xfrm>
          <a:custGeom>
            <a:avLst/>
            <a:gdLst/>
            <a:ahLst/>
            <a:cxnLst/>
            <a:rect l="l" t="t" r="r" b="b"/>
            <a:pathLst>
              <a:path w="4340061" h="5691883">
                <a:moveTo>
                  <a:pt x="0" y="0"/>
                </a:moveTo>
                <a:lnTo>
                  <a:pt x="4340061" y="0"/>
                </a:lnTo>
                <a:lnTo>
                  <a:pt x="4340061" y="5691883"/>
                </a:lnTo>
                <a:lnTo>
                  <a:pt x="0" y="56918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6" name="Group 16"/>
          <p:cNvGrpSpPr/>
          <p:nvPr/>
        </p:nvGrpSpPr>
        <p:grpSpPr>
          <a:xfrm>
            <a:off x="6490675" y="5579401"/>
            <a:ext cx="5306649" cy="734691"/>
            <a:chOff x="0" y="0"/>
            <a:chExt cx="3109367" cy="430484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3109367" cy="430484"/>
            </a:xfrm>
            <a:custGeom>
              <a:avLst/>
              <a:gdLst/>
              <a:ahLst/>
              <a:cxnLst/>
              <a:rect l="l" t="t" r="r" b="b"/>
              <a:pathLst>
                <a:path w="3109367" h="430484">
                  <a:moveTo>
                    <a:pt x="42308" y="0"/>
                  </a:moveTo>
                  <a:lnTo>
                    <a:pt x="3067059" y="0"/>
                  </a:lnTo>
                  <a:cubicBezTo>
                    <a:pt x="3090425" y="0"/>
                    <a:pt x="3109367" y="18942"/>
                    <a:pt x="3109367" y="42308"/>
                  </a:cubicBezTo>
                  <a:lnTo>
                    <a:pt x="3109367" y="388175"/>
                  </a:lnTo>
                  <a:cubicBezTo>
                    <a:pt x="3109367" y="411541"/>
                    <a:pt x="3090425" y="430484"/>
                    <a:pt x="3067059" y="430484"/>
                  </a:cubicBezTo>
                  <a:lnTo>
                    <a:pt x="42308" y="430484"/>
                  </a:lnTo>
                  <a:cubicBezTo>
                    <a:pt x="18942" y="430484"/>
                    <a:pt x="0" y="411541"/>
                    <a:pt x="0" y="388175"/>
                  </a:cubicBezTo>
                  <a:lnTo>
                    <a:pt x="0" y="42308"/>
                  </a:lnTo>
                  <a:cubicBezTo>
                    <a:pt x="0" y="18942"/>
                    <a:pt x="18942" y="0"/>
                    <a:pt x="42308" y="0"/>
                  </a:cubicBezTo>
                  <a:close/>
                </a:path>
              </a:pathLst>
            </a:custGeom>
            <a:solidFill>
              <a:srgbClr val="000000">
                <a:alpha val="29804"/>
              </a:srgbClr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57150"/>
              <a:ext cx="3109367" cy="4876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4383455" y="4050978"/>
            <a:ext cx="2507456" cy="6750372"/>
            <a:chOff x="0" y="0"/>
            <a:chExt cx="660400" cy="1777876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660400" cy="1777876"/>
            </a:xfrm>
            <a:custGeom>
              <a:avLst/>
              <a:gdLst/>
              <a:ahLst/>
              <a:cxnLst/>
              <a:rect l="l" t="t" r="r" b="b"/>
              <a:pathLst>
                <a:path w="660400" h="1777876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49939"/>
                  </a:cubicBezTo>
                  <a:lnTo>
                    <a:pt x="660400" y="1777876"/>
                  </a:lnTo>
                  <a:lnTo>
                    <a:pt x="0" y="1777876"/>
                  </a:lnTo>
                  <a:lnTo>
                    <a:pt x="0" y="350999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2F415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69850"/>
              <a:ext cx="660400" cy="17080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6269233" y="6565271"/>
            <a:ext cx="2018767" cy="4236079"/>
            <a:chOff x="0" y="0"/>
            <a:chExt cx="660400" cy="138575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660400" cy="1385750"/>
            </a:xfrm>
            <a:custGeom>
              <a:avLst/>
              <a:gdLst/>
              <a:ahLst/>
              <a:cxnLst/>
              <a:rect l="l" t="t" r="r" b="b"/>
              <a:pathLst>
                <a:path w="660400" h="138575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41229"/>
                  </a:cubicBezTo>
                  <a:lnTo>
                    <a:pt x="660400" y="1385750"/>
                  </a:lnTo>
                  <a:lnTo>
                    <a:pt x="0" y="1385750"/>
                  </a:lnTo>
                  <a:lnTo>
                    <a:pt x="0" y="342004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A5D9C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69850"/>
              <a:ext cx="660400" cy="1315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3259837" y="8507017"/>
            <a:ext cx="1745368" cy="1981699"/>
            <a:chOff x="0" y="0"/>
            <a:chExt cx="660400" cy="749821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660400" cy="749821"/>
            </a:xfrm>
            <a:custGeom>
              <a:avLst/>
              <a:gdLst/>
              <a:ahLst/>
              <a:cxnLst/>
              <a:rect l="l" t="t" r="r" b="b"/>
              <a:pathLst>
                <a:path w="660400" h="749821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27103"/>
                  </a:cubicBezTo>
                  <a:lnTo>
                    <a:pt x="660400" y="749821"/>
                  </a:lnTo>
                  <a:lnTo>
                    <a:pt x="0" y="749821"/>
                  </a:lnTo>
                  <a:lnTo>
                    <a:pt x="0" y="327417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587B8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69850"/>
              <a:ext cx="660400" cy="6799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8" name="Freeform 28"/>
          <p:cNvSpPr/>
          <p:nvPr/>
        </p:nvSpPr>
        <p:spPr>
          <a:xfrm rot="-3346762">
            <a:off x="16269233" y="2998605"/>
            <a:ext cx="1397741" cy="1397159"/>
          </a:xfrm>
          <a:custGeom>
            <a:avLst/>
            <a:gdLst/>
            <a:ahLst/>
            <a:cxnLst/>
            <a:rect l="l" t="t" r="r" b="b"/>
            <a:pathLst>
              <a:path w="1397741" h="1397159">
                <a:moveTo>
                  <a:pt x="0" y="0"/>
                </a:moveTo>
                <a:lnTo>
                  <a:pt x="1397741" y="0"/>
                </a:lnTo>
                <a:lnTo>
                  <a:pt x="1397741" y="1397159"/>
                </a:lnTo>
                <a:lnTo>
                  <a:pt x="0" y="13971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9" name="Group 29"/>
          <p:cNvGrpSpPr/>
          <p:nvPr/>
        </p:nvGrpSpPr>
        <p:grpSpPr>
          <a:xfrm>
            <a:off x="16118590" y="2877069"/>
            <a:ext cx="1288964" cy="1288964"/>
            <a:chOff x="0" y="0"/>
            <a:chExt cx="812800" cy="8128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2F4156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14562600" y="4007930"/>
            <a:ext cx="660004" cy="660004"/>
            <a:chOff x="0" y="0"/>
            <a:chExt cx="812800" cy="812800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87B8D"/>
            </a:solidFill>
            <a:ln w="47625" cap="sq">
              <a:solidFill>
                <a:srgbClr val="F3EFEC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5" name="Group 35"/>
          <p:cNvGrpSpPr/>
          <p:nvPr/>
        </p:nvGrpSpPr>
        <p:grpSpPr>
          <a:xfrm rot="-10800000">
            <a:off x="413796" y="-397795"/>
            <a:ext cx="1997713" cy="1743124"/>
            <a:chOff x="0" y="0"/>
            <a:chExt cx="660400" cy="576238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660400" cy="576238"/>
            </a:xfrm>
            <a:custGeom>
              <a:avLst/>
              <a:gdLst/>
              <a:ahLst/>
              <a:cxnLst/>
              <a:rect l="l" t="t" r="r" b="b"/>
              <a:pathLst>
                <a:path w="660400" h="576238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23247"/>
                  </a:cubicBezTo>
                  <a:lnTo>
                    <a:pt x="660400" y="576238"/>
                  </a:lnTo>
                  <a:lnTo>
                    <a:pt x="0" y="576238"/>
                  </a:lnTo>
                  <a:lnTo>
                    <a:pt x="0" y="323435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A5D9C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0" y="69850"/>
              <a:ext cx="660400" cy="5063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8" name="Freeform 38"/>
          <p:cNvSpPr/>
          <p:nvPr/>
        </p:nvSpPr>
        <p:spPr>
          <a:xfrm rot="-3375307">
            <a:off x="1486684" y="104260"/>
            <a:ext cx="1849650" cy="1848879"/>
          </a:xfrm>
          <a:custGeom>
            <a:avLst/>
            <a:gdLst/>
            <a:ahLst/>
            <a:cxnLst/>
            <a:rect l="l" t="t" r="r" b="b"/>
            <a:pathLst>
              <a:path w="1849650" h="1848879">
                <a:moveTo>
                  <a:pt x="0" y="0"/>
                </a:moveTo>
                <a:lnTo>
                  <a:pt x="1849650" y="0"/>
                </a:lnTo>
                <a:lnTo>
                  <a:pt x="1849650" y="1848880"/>
                </a:lnTo>
                <a:lnTo>
                  <a:pt x="0" y="184888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9" name="Group 39"/>
          <p:cNvGrpSpPr/>
          <p:nvPr/>
        </p:nvGrpSpPr>
        <p:grpSpPr>
          <a:xfrm>
            <a:off x="1702811" y="311549"/>
            <a:ext cx="1831363" cy="1831363"/>
            <a:chOff x="0" y="0"/>
            <a:chExt cx="812800" cy="812800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2F4156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TextBox 41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2" name="Group 42"/>
          <p:cNvGrpSpPr/>
          <p:nvPr/>
        </p:nvGrpSpPr>
        <p:grpSpPr>
          <a:xfrm>
            <a:off x="980796" y="1783985"/>
            <a:ext cx="358927" cy="358927"/>
            <a:chOff x="0" y="0"/>
            <a:chExt cx="812800" cy="812800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F415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TextBox 44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5" name="Group 45"/>
          <p:cNvGrpSpPr/>
          <p:nvPr/>
        </p:nvGrpSpPr>
        <p:grpSpPr>
          <a:xfrm>
            <a:off x="580402" y="889201"/>
            <a:ext cx="456128" cy="456128"/>
            <a:chOff x="0" y="0"/>
            <a:chExt cx="812800" cy="812800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87B8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TextBox 47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48" name="Freeform 48"/>
          <p:cNvSpPr/>
          <p:nvPr/>
        </p:nvSpPr>
        <p:spPr>
          <a:xfrm>
            <a:off x="13336413" y="6742806"/>
            <a:ext cx="1592215" cy="1396505"/>
          </a:xfrm>
          <a:custGeom>
            <a:avLst/>
            <a:gdLst/>
            <a:ahLst/>
            <a:cxnLst/>
            <a:rect l="l" t="t" r="r" b="b"/>
            <a:pathLst>
              <a:path w="1592215" h="1396505">
                <a:moveTo>
                  <a:pt x="0" y="0"/>
                </a:moveTo>
                <a:lnTo>
                  <a:pt x="1592215" y="0"/>
                </a:lnTo>
                <a:lnTo>
                  <a:pt x="1592215" y="1396505"/>
                </a:lnTo>
                <a:lnTo>
                  <a:pt x="0" y="139650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9" name="TextBox 49"/>
          <p:cNvSpPr txBox="1"/>
          <p:nvPr/>
        </p:nvSpPr>
        <p:spPr>
          <a:xfrm>
            <a:off x="5488385" y="3765228"/>
            <a:ext cx="7311230" cy="18141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051"/>
              </a:lnSpc>
            </a:pPr>
            <a:r>
              <a:rPr lang="en-US" sz="10037">
                <a:solidFill>
                  <a:srgbClr val="2F4156"/>
                </a:solidFill>
                <a:latin typeface="Scripter"/>
                <a:ea typeface="Scripter"/>
                <a:cs typeface="Scripter"/>
                <a:sym typeface="Scripter"/>
              </a:rPr>
              <a:t>Thank you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EF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9751842" y="4241428"/>
            <a:ext cx="0" cy="603249"/>
          </a:xfrm>
          <a:prstGeom prst="line">
            <a:avLst/>
          </a:prstGeom>
          <a:ln w="38100" cap="rnd">
            <a:solidFill>
              <a:srgbClr val="587B8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>
            <a:off x="1194197" y="2199475"/>
            <a:ext cx="6492240" cy="0"/>
          </a:xfrm>
          <a:prstGeom prst="line">
            <a:avLst/>
          </a:prstGeom>
          <a:ln w="57150" cap="rnd">
            <a:solidFill>
              <a:srgbClr val="587B8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-608892" y="7576110"/>
            <a:ext cx="2507456" cy="3086100"/>
            <a:chOff x="0" y="0"/>
            <a:chExt cx="6604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60400" cy="812800"/>
            </a:xfrm>
            <a:custGeom>
              <a:avLst/>
              <a:gdLst/>
              <a:ahLst/>
              <a:cxnLst/>
              <a:rect l="l" t="t" r="r" b="b"/>
              <a:pathLst>
                <a:path w="660400" h="8128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28502"/>
                  </a:cubicBezTo>
                  <a:lnTo>
                    <a:pt x="660400" y="812800"/>
                  </a:lnTo>
                  <a:lnTo>
                    <a:pt x="0" y="812800"/>
                  </a:lnTo>
                  <a:lnTo>
                    <a:pt x="0" y="328861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2F415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69850"/>
              <a:ext cx="660400" cy="742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404574" y="8570920"/>
            <a:ext cx="2053851" cy="3086100"/>
            <a:chOff x="0" y="0"/>
            <a:chExt cx="540932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40932" cy="812800"/>
            </a:xfrm>
            <a:custGeom>
              <a:avLst/>
              <a:gdLst/>
              <a:ahLst/>
              <a:cxnLst/>
              <a:rect l="l" t="t" r="r" b="b"/>
              <a:pathLst>
                <a:path w="540932" h="812800">
                  <a:moveTo>
                    <a:pt x="180408" y="19070"/>
                  </a:moveTo>
                  <a:cubicBezTo>
                    <a:pt x="208051" y="7556"/>
                    <a:pt x="239668" y="0"/>
                    <a:pt x="270612" y="0"/>
                  </a:cubicBezTo>
                  <a:cubicBezTo>
                    <a:pt x="301556" y="0"/>
                    <a:pt x="331332" y="6476"/>
                    <a:pt x="358772" y="17990"/>
                  </a:cubicBezTo>
                  <a:cubicBezTo>
                    <a:pt x="359357" y="18350"/>
                    <a:pt x="359940" y="18350"/>
                    <a:pt x="360524" y="18710"/>
                  </a:cubicBezTo>
                  <a:cubicBezTo>
                    <a:pt x="463572" y="64765"/>
                    <a:pt x="539472" y="186379"/>
                    <a:pt x="540932" y="328502"/>
                  </a:cubicBezTo>
                  <a:lnTo>
                    <a:pt x="540932" y="812800"/>
                  </a:lnTo>
                  <a:lnTo>
                    <a:pt x="0" y="812800"/>
                  </a:lnTo>
                  <a:lnTo>
                    <a:pt x="0" y="328861"/>
                  </a:lnTo>
                  <a:cubicBezTo>
                    <a:pt x="1460" y="185660"/>
                    <a:pt x="76192" y="64045"/>
                    <a:pt x="180408" y="19070"/>
                  </a:cubicBezTo>
                  <a:close/>
                </a:path>
              </a:pathLst>
            </a:custGeom>
            <a:solidFill>
              <a:srgbClr val="A5D9C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69850"/>
              <a:ext cx="540932" cy="742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 rot="602222">
            <a:off x="2431499" y="8094257"/>
            <a:ext cx="1296999" cy="1296459"/>
          </a:xfrm>
          <a:custGeom>
            <a:avLst/>
            <a:gdLst/>
            <a:ahLst/>
            <a:cxnLst/>
            <a:rect l="l" t="t" r="r" b="b"/>
            <a:pathLst>
              <a:path w="1296999" h="1296459">
                <a:moveTo>
                  <a:pt x="0" y="0"/>
                </a:moveTo>
                <a:lnTo>
                  <a:pt x="1297000" y="0"/>
                </a:lnTo>
                <a:lnTo>
                  <a:pt x="1297000" y="1296459"/>
                </a:lnTo>
                <a:lnTo>
                  <a:pt x="0" y="12964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1947792" y="7679953"/>
            <a:ext cx="2081165" cy="1825355"/>
          </a:xfrm>
          <a:custGeom>
            <a:avLst/>
            <a:gdLst/>
            <a:ahLst/>
            <a:cxnLst/>
            <a:rect l="l" t="t" r="r" b="b"/>
            <a:pathLst>
              <a:path w="2081165" h="1825355">
                <a:moveTo>
                  <a:pt x="0" y="0"/>
                </a:moveTo>
                <a:lnTo>
                  <a:pt x="2081165" y="0"/>
                </a:lnTo>
                <a:lnTo>
                  <a:pt x="2081165" y="1825355"/>
                </a:lnTo>
                <a:lnTo>
                  <a:pt x="0" y="18253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2" name="Group 12"/>
          <p:cNvGrpSpPr/>
          <p:nvPr/>
        </p:nvGrpSpPr>
        <p:grpSpPr>
          <a:xfrm rot="-5400000">
            <a:off x="14944693" y="-2709435"/>
            <a:ext cx="2507456" cy="6489804"/>
            <a:chOff x="0" y="0"/>
            <a:chExt cx="660400" cy="1709249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60400" cy="1709249"/>
            </a:xfrm>
            <a:custGeom>
              <a:avLst/>
              <a:gdLst/>
              <a:ahLst/>
              <a:cxnLst/>
              <a:rect l="l" t="t" r="r" b="b"/>
              <a:pathLst>
                <a:path w="660400" h="1709249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48415"/>
                  </a:cubicBezTo>
                  <a:lnTo>
                    <a:pt x="660400" y="1709249"/>
                  </a:lnTo>
                  <a:lnTo>
                    <a:pt x="0" y="1709249"/>
                  </a:lnTo>
                  <a:lnTo>
                    <a:pt x="0" y="349425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A5D9C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69850"/>
              <a:ext cx="660400" cy="163939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 rot="-5400000">
            <a:off x="16244493" y="128427"/>
            <a:ext cx="2507456" cy="3086100"/>
            <a:chOff x="0" y="0"/>
            <a:chExt cx="6604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60400" cy="812800"/>
            </a:xfrm>
            <a:custGeom>
              <a:avLst/>
              <a:gdLst/>
              <a:ahLst/>
              <a:cxnLst/>
              <a:rect l="l" t="t" r="r" b="b"/>
              <a:pathLst>
                <a:path w="660400" h="8128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28502"/>
                  </a:cubicBezTo>
                  <a:lnTo>
                    <a:pt x="660400" y="812800"/>
                  </a:lnTo>
                  <a:lnTo>
                    <a:pt x="0" y="812800"/>
                  </a:lnTo>
                  <a:lnTo>
                    <a:pt x="0" y="328861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2F415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69850"/>
              <a:ext cx="660400" cy="742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8" name="Freeform 18"/>
          <p:cNvSpPr/>
          <p:nvPr/>
        </p:nvSpPr>
        <p:spPr>
          <a:xfrm flipH="1">
            <a:off x="13139499" y="5905127"/>
            <a:ext cx="5014367" cy="4644558"/>
          </a:xfrm>
          <a:custGeom>
            <a:avLst/>
            <a:gdLst/>
            <a:ahLst/>
            <a:cxnLst/>
            <a:rect l="l" t="t" r="r" b="b"/>
            <a:pathLst>
              <a:path w="5014367" h="4644558">
                <a:moveTo>
                  <a:pt x="5014367" y="0"/>
                </a:moveTo>
                <a:lnTo>
                  <a:pt x="0" y="0"/>
                </a:lnTo>
                <a:lnTo>
                  <a:pt x="0" y="4644557"/>
                </a:lnTo>
                <a:lnTo>
                  <a:pt x="5014367" y="4644557"/>
                </a:lnTo>
                <a:lnTo>
                  <a:pt x="5014367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9" name="Group 19"/>
          <p:cNvGrpSpPr/>
          <p:nvPr/>
        </p:nvGrpSpPr>
        <p:grpSpPr>
          <a:xfrm>
            <a:off x="11461641" y="153902"/>
            <a:ext cx="1337976" cy="1337976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F415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2" name="Freeform 22"/>
          <p:cNvSpPr/>
          <p:nvPr/>
        </p:nvSpPr>
        <p:spPr>
          <a:xfrm>
            <a:off x="15000551" y="843649"/>
            <a:ext cx="1296999" cy="1296459"/>
          </a:xfrm>
          <a:custGeom>
            <a:avLst/>
            <a:gdLst/>
            <a:ahLst/>
            <a:cxnLst/>
            <a:rect l="l" t="t" r="r" b="b"/>
            <a:pathLst>
              <a:path w="1296999" h="1296459">
                <a:moveTo>
                  <a:pt x="0" y="0"/>
                </a:moveTo>
                <a:lnTo>
                  <a:pt x="1297000" y="0"/>
                </a:lnTo>
                <a:lnTo>
                  <a:pt x="1297000" y="1296459"/>
                </a:lnTo>
                <a:lnTo>
                  <a:pt x="0" y="129645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3" name="Group 23"/>
          <p:cNvGrpSpPr/>
          <p:nvPr/>
        </p:nvGrpSpPr>
        <p:grpSpPr>
          <a:xfrm>
            <a:off x="15000551" y="1671477"/>
            <a:ext cx="381344" cy="381344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87B8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4132046" y="1426129"/>
            <a:ext cx="490696" cy="490696"/>
            <a:chOff x="0" y="0"/>
            <a:chExt cx="812800" cy="8128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2F4156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1303527" y="380200"/>
            <a:ext cx="8824614" cy="1638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599"/>
              </a:lnSpc>
            </a:pPr>
            <a:r>
              <a:rPr lang="en-US" sz="9000">
                <a:solidFill>
                  <a:srgbClr val="2F4156"/>
                </a:solidFill>
                <a:latin typeface="Scripter"/>
                <a:ea typeface="Scripter"/>
                <a:cs typeface="Scripter"/>
                <a:sym typeface="Scripter"/>
              </a:rPr>
              <a:t>TEAM MEMBERS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998904" y="2710303"/>
            <a:ext cx="3781486" cy="13716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844"/>
              </a:lnSpc>
              <a:spcBef>
                <a:spcPct val="0"/>
              </a:spcBef>
            </a:pPr>
            <a:r>
              <a:rPr lang="en-US" sz="8460" dirty="0">
                <a:solidFill>
                  <a:srgbClr val="2F4156"/>
                </a:solidFill>
                <a:latin typeface="Scripter"/>
                <a:ea typeface="Scripter"/>
                <a:cs typeface="Scripter"/>
                <a:sym typeface="Scripter"/>
              </a:rPr>
              <a:t>MALVIKA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6042073" y="2677555"/>
            <a:ext cx="4422508" cy="152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759"/>
              </a:lnSpc>
              <a:spcBef>
                <a:spcPct val="0"/>
              </a:spcBef>
            </a:pPr>
            <a:r>
              <a:rPr lang="en-US" sz="8399">
                <a:solidFill>
                  <a:srgbClr val="2F4156"/>
                </a:solidFill>
                <a:latin typeface="Scripter"/>
                <a:ea typeface="Scripter"/>
                <a:cs typeface="Scripter"/>
                <a:sym typeface="Scripter"/>
              </a:rPr>
              <a:t>JAyanth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898564" y="5076771"/>
            <a:ext cx="2507456" cy="13699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760"/>
              </a:lnSpc>
              <a:spcBef>
                <a:spcPct val="0"/>
              </a:spcBef>
            </a:pPr>
            <a:r>
              <a:rPr lang="en-US" sz="8400" dirty="0">
                <a:solidFill>
                  <a:srgbClr val="2F4156"/>
                </a:solidFill>
                <a:latin typeface="Scripter"/>
                <a:ea typeface="Scripter"/>
                <a:cs typeface="Scripter"/>
                <a:sym typeface="Scripter"/>
              </a:rPr>
              <a:t>USHA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9139238" y="4943792"/>
            <a:ext cx="9525" cy="342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endParaRPr/>
          </a:p>
        </p:txBody>
      </p:sp>
      <p:sp>
        <p:nvSpPr>
          <p:cNvPr id="34" name="TextBox 34"/>
          <p:cNvSpPr txBox="1"/>
          <p:nvPr/>
        </p:nvSpPr>
        <p:spPr>
          <a:xfrm>
            <a:off x="12429985" y="2721238"/>
            <a:ext cx="3676511" cy="13699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760"/>
              </a:lnSpc>
              <a:spcBef>
                <a:spcPct val="0"/>
              </a:spcBef>
            </a:pPr>
            <a:r>
              <a:rPr lang="en-US" sz="8400" dirty="0" err="1">
                <a:solidFill>
                  <a:srgbClr val="2F4156"/>
                </a:solidFill>
                <a:latin typeface="Scripter"/>
                <a:ea typeface="Scripter"/>
                <a:cs typeface="Scripter"/>
                <a:sym typeface="Scripter"/>
              </a:rPr>
              <a:t>revanth</a:t>
            </a:r>
            <a:endParaRPr lang="en-US" sz="8400" dirty="0">
              <a:solidFill>
                <a:srgbClr val="2F4156"/>
              </a:solidFill>
              <a:latin typeface="Scripter"/>
              <a:ea typeface="Scripter"/>
              <a:cs typeface="Scripter"/>
              <a:sym typeface="Scripter"/>
            </a:endParaRPr>
          </a:p>
        </p:txBody>
      </p:sp>
      <p:sp>
        <p:nvSpPr>
          <p:cNvPr id="35" name="TextBox 35"/>
          <p:cNvSpPr txBox="1"/>
          <p:nvPr/>
        </p:nvSpPr>
        <p:spPr>
          <a:xfrm>
            <a:off x="5795562" y="4895850"/>
            <a:ext cx="5429107" cy="1520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760"/>
              </a:lnSpc>
              <a:spcBef>
                <a:spcPct val="0"/>
              </a:spcBef>
            </a:pPr>
            <a:r>
              <a:rPr lang="en-US" sz="8400">
                <a:solidFill>
                  <a:srgbClr val="2F4156"/>
                </a:solidFill>
                <a:latin typeface="Scripter"/>
                <a:ea typeface="Scripter"/>
                <a:cs typeface="Scripter"/>
                <a:sym typeface="Scripter"/>
              </a:rPr>
              <a:t>CHARAN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3139194" y="4992773"/>
            <a:ext cx="2481806" cy="13699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760"/>
              </a:lnSpc>
              <a:spcBef>
                <a:spcPct val="0"/>
              </a:spcBef>
            </a:pPr>
            <a:r>
              <a:rPr lang="en-US" sz="8400" dirty="0" err="1">
                <a:solidFill>
                  <a:srgbClr val="2F4156"/>
                </a:solidFill>
                <a:latin typeface="Scripter"/>
                <a:ea typeface="Scripter"/>
                <a:cs typeface="Scripter"/>
                <a:sym typeface="Scripter"/>
              </a:rPr>
              <a:t>uday</a:t>
            </a:r>
            <a:endParaRPr lang="en-US" sz="8400" dirty="0">
              <a:solidFill>
                <a:srgbClr val="2F4156"/>
              </a:solidFill>
              <a:latin typeface="Scripter"/>
              <a:ea typeface="Scripter"/>
              <a:cs typeface="Scripter"/>
              <a:sym typeface="Scripter"/>
            </a:endParaRPr>
          </a:p>
        </p:txBody>
      </p:sp>
      <p:sp>
        <p:nvSpPr>
          <p:cNvPr id="37" name="TextBox 37"/>
          <p:cNvSpPr txBox="1"/>
          <p:nvPr/>
        </p:nvSpPr>
        <p:spPr>
          <a:xfrm>
            <a:off x="4237783" y="7349490"/>
            <a:ext cx="8901410" cy="1520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760"/>
              </a:lnSpc>
              <a:spcBef>
                <a:spcPct val="0"/>
              </a:spcBef>
            </a:pPr>
            <a:r>
              <a:rPr lang="en-US" sz="8400">
                <a:solidFill>
                  <a:srgbClr val="2F4156"/>
                </a:solidFill>
                <a:latin typeface="Scripter"/>
                <a:ea typeface="Scripter"/>
                <a:cs typeface="Scripter"/>
                <a:sym typeface="Scripter"/>
              </a:rPr>
              <a:t>MAYURI</a:t>
            </a:r>
          </a:p>
        </p:txBody>
      </p:sp>
      <p:sp>
        <p:nvSpPr>
          <p:cNvPr id="38" name="Freeform 38"/>
          <p:cNvSpPr/>
          <p:nvPr/>
        </p:nvSpPr>
        <p:spPr>
          <a:xfrm>
            <a:off x="8146043" y="314274"/>
            <a:ext cx="2469864" cy="2414292"/>
          </a:xfrm>
          <a:custGeom>
            <a:avLst/>
            <a:gdLst/>
            <a:ahLst/>
            <a:cxnLst/>
            <a:rect l="l" t="t" r="r" b="b"/>
            <a:pathLst>
              <a:path w="2469864" h="2414292">
                <a:moveTo>
                  <a:pt x="0" y="0"/>
                </a:moveTo>
                <a:lnTo>
                  <a:pt x="2469864" y="0"/>
                </a:lnTo>
                <a:lnTo>
                  <a:pt x="2469864" y="2414292"/>
                </a:lnTo>
                <a:lnTo>
                  <a:pt x="0" y="241429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608892" y="7576110"/>
            <a:ext cx="2507456" cy="3086100"/>
            <a:chOff x="0" y="0"/>
            <a:chExt cx="6604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60400" cy="812800"/>
            </a:xfrm>
            <a:custGeom>
              <a:avLst/>
              <a:gdLst/>
              <a:ahLst/>
              <a:cxnLst/>
              <a:rect l="l" t="t" r="r" b="b"/>
              <a:pathLst>
                <a:path w="660400" h="8128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28502"/>
                  </a:cubicBezTo>
                  <a:lnTo>
                    <a:pt x="660400" y="812800"/>
                  </a:lnTo>
                  <a:lnTo>
                    <a:pt x="0" y="812800"/>
                  </a:lnTo>
                  <a:lnTo>
                    <a:pt x="0" y="328861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2F415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69850"/>
              <a:ext cx="660400" cy="742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404574" y="8570920"/>
            <a:ext cx="2053851" cy="3086100"/>
            <a:chOff x="0" y="0"/>
            <a:chExt cx="540932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40932" cy="812800"/>
            </a:xfrm>
            <a:custGeom>
              <a:avLst/>
              <a:gdLst/>
              <a:ahLst/>
              <a:cxnLst/>
              <a:rect l="l" t="t" r="r" b="b"/>
              <a:pathLst>
                <a:path w="540932" h="812800">
                  <a:moveTo>
                    <a:pt x="180408" y="19070"/>
                  </a:moveTo>
                  <a:cubicBezTo>
                    <a:pt x="208051" y="7556"/>
                    <a:pt x="239668" y="0"/>
                    <a:pt x="270612" y="0"/>
                  </a:cubicBezTo>
                  <a:cubicBezTo>
                    <a:pt x="301556" y="0"/>
                    <a:pt x="331332" y="6476"/>
                    <a:pt x="358772" y="17990"/>
                  </a:cubicBezTo>
                  <a:cubicBezTo>
                    <a:pt x="359357" y="18350"/>
                    <a:pt x="359940" y="18350"/>
                    <a:pt x="360524" y="18710"/>
                  </a:cubicBezTo>
                  <a:cubicBezTo>
                    <a:pt x="463572" y="64765"/>
                    <a:pt x="539472" y="186379"/>
                    <a:pt x="540932" y="328502"/>
                  </a:cubicBezTo>
                  <a:lnTo>
                    <a:pt x="540932" y="812800"/>
                  </a:lnTo>
                  <a:lnTo>
                    <a:pt x="0" y="812800"/>
                  </a:lnTo>
                  <a:lnTo>
                    <a:pt x="0" y="328861"/>
                  </a:lnTo>
                  <a:cubicBezTo>
                    <a:pt x="1460" y="185660"/>
                    <a:pt x="76192" y="64045"/>
                    <a:pt x="180408" y="19070"/>
                  </a:cubicBezTo>
                  <a:close/>
                </a:path>
              </a:pathLst>
            </a:custGeom>
            <a:solidFill>
              <a:srgbClr val="A5D9C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69850"/>
              <a:ext cx="540932" cy="742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-5400000">
            <a:off x="14944693" y="-2709435"/>
            <a:ext cx="2507456" cy="6489804"/>
            <a:chOff x="0" y="0"/>
            <a:chExt cx="660400" cy="170924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60400" cy="1709249"/>
            </a:xfrm>
            <a:custGeom>
              <a:avLst/>
              <a:gdLst/>
              <a:ahLst/>
              <a:cxnLst/>
              <a:rect l="l" t="t" r="r" b="b"/>
              <a:pathLst>
                <a:path w="660400" h="1709249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48415"/>
                  </a:cubicBezTo>
                  <a:lnTo>
                    <a:pt x="660400" y="1709249"/>
                  </a:lnTo>
                  <a:lnTo>
                    <a:pt x="0" y="1709249"/>
                  </a:lnTo>
                  <a:lnTo>
                    <a:pt x="0" y="349425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A5D9C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69850"/>
              <a:ext cx="660400" cy="163939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 rot="-5400000">
            <a:off x="16244493" y="128427"/>
            <a:ext cx="2507456" cy="3086100"/>
            <a:chOff x="0" y="0"/>
            <a:chExt cx="6604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60400" cy="812800"/>
            </a:xfrm>
            <a:custGeom>
              <a:avLst/>
              <a:gdLst/>
              <a:ahLst/>
              <a:cxnLst/>
              <a:rect l="l" t="t" r="r" b="b"/>
              <a:pathLst>
                <a:path w="660400" h="8128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28502"/>
                  </a:cubicBezTo>
                  <a:lnTo>
                    <a:pt x="660400" y="812800"/>
                  </a:lnTo>
                  <a:lnTo>
                    <a:pt x="0" y="812800"/>
                  </a:lnTo>
                  <a:lnTo>
                    <a:pt x="0" y="328861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2F415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69850"/>
              <a:ext cx="660400" cy="742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1461641" y="153902"/>
            <a:ext cx="1337976" cy="1337976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F415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1383380" y="859147"/>
            <a:ext cx="5556288" cy="8568707"/>
            <a:chOff x="0" y="0"/>
            <a:chExt cx="812800" cy="1253471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1253471"/>
            </a:xfrm>
            <a:custGeom>
              <a:avLst/>
              <a:gdLst/>
              <a:ahLst/>
              <a:cxnLst/>
              <a:rect l="l" t="t" r="r" b="b"/>
              <a:pathLst>
                <a:path w="812800" h="1253471">
                  <a:moveTo>
                    <a:pt x="0" y="0"/>
                  </a:moveTo>
                  <a:lnTo>
                    <a:pt x="812800" y="0"/>
                  </a:lnTo>
                  <a:lnTo>
                    <a:pt x="812800" y="1253471"/>
                  </a:lnTo>
                  <a:lnTo>
                    <a:pt x="0" y="1253471"/>
                  </a:lnTo>
                  <a:close/>
                </a:path>
              </a:pathLst>
            </a:custGeom>
            <a:blipFill>
              <a:blip r:embed="rId2"/>
              <a:stretch>
                <a:fillRect l="-65626" r="-65626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9" name="Freeform 19"/>
          <p:cNvSpPr/>
          <p:nvPr/>
        </p:nvSpPr>
        <p:spPr>
          <a:xfrm>
            <a:off x="2543655" y="3086100"/>
            <a:ext cx="3780472" cy="4114800"/>
          </a:xfrm>
          <a:custGeom>
            <a:avLst/>
            <a:gdLst/>
            <a:ahLst/>
            <a:cxnLst/>
            <a:rect l="l" t="t" r="r" b="b"/>
            <a:pathLst>
              <a:path w="3780472" h="4114800">
                <a:moveTo>
                  <a:pt x="0" y="0"/>
                </a:moveTo>
                <a:lnTo>
                  <a:pt x="3780473" y="0"/>
                </a:lnTo>
                <a:lnTo>
                  <a:pt x="378047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0" name="Group 20"/>
          <p:cNvGrpSpPr/>
          <p:nvPr/>
        </p:nvGrpSpPr>
        <p:grpSpPr>
          <a:xfrm>
            <a:off x="2543655" y="1849903"/>
            <a:ext cx="4158280" cy="2150605"/>
            <a:chOff x="0" y="0"/>
            <a:chExt cx="5544374" cy="2867473"/>
          </a:xfrm>
        </p:grpSpPr>
        <p:sp>
          <p:nvSpPr>
            <p:cNvPr id="21" name="TextBox 21"/>
            <p:cNvSpPr txBox="1"/>
            <p:nvPr/>
          </p:nvSpPr>
          <p:spPr>
            <a:xfrm>
              <a:off x="0" y="-171450"/>
              <a:ext cx="5544374" cy="17885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10400"/>
                </a:lnSpc>
              </a:pPr>
              <a:r>
                <a:rPr lang="en-US" sz="8000">
                  <a:solidFill>
                    <a:srgbClr val="2F4156"/>
                  </a:solidFill>
                  <a:latin typeface="Scripter"/>
                  <a:ea typeface="Scripter"/>
                  <a:cs typeface="Scripter"/>
                  <a:sym typeface="Scripter"/>
                </a:rPr>
                <a:t>OUTLINE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2139763"/>
              <a:ext cx="5526266" cy="7277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125"/>
                </a:lnSpc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8566297" y="2143616"/>
            <a:ext cx="11410107" cy="54324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26"/>
              </a:lnSpc>
            </a:pPr>
            <a:r>
              <a:rPr lang="en-US" sz="3668">
                <a:solidFill>
                  <a:srgbClr val="2F4156"/>
                </a:solidFill>
                <a:latin typeface="Scripter"/>
                <a:ea typeface="Scripter"/>
                <a:cs typeface="Scripter"/>
                <a:sym typeface="Scripter"/>
              </a:rPr>
              <a:t>BACKGROUND</a:t>
            </a:r>
          </a:p>
          <a:p>
            <a:pPr algn="ctr">
              <a:lnSpc>
                <a:spcPts val="7226"/>
              </a:lnSpc>
            </a:pPr>
            <a:r>
              <a:rPr lang="en-US" sz="3668">
                <a:solidFill>
                  <a:srgbClr val="2F4156"/>
                </a:solidFill>
                <a:latin typeface="Scripter"/>
                <a:ea typeface="Scripter"/>
                <a:cs typeface="Scripter"/>
                <a:sym typeface="Scripter"/>
              </a:rPr>
              <a:t>PROBLEM STATEMNT</a:t>
            </a:r>
          </a:p>
          <a:p>
            <a:pPr algn="ctr">
              <a:lnSpc>
                <a:spcPts val="7226"/>
              </a:lnSpc>
            </a:pPr>
            <a:r>
              <a:rPr lang="en-US" sz="3668">
                <a:solidFill>
                  <a:srgbClr val="2F4156"/>
                </a:solidFill>
                <a:latin typeface="Scripter"/>
                <a:ea typeface="Scripter"/>
                <a:cs typeface="Scripter"/>
                <a:sym typeface="Scripter"/>
              </a:rPr>
              <a:t>DATA</a:t>
            </a:r>
          </a:p>
          <a:p>
            <a:pPr algn="ctr">
              <a:lnSpc>
                <a:spcPts val="7226"/>
              </a:lnSpc>
            </a:pPr>
            <a:r>
              <a:rPr lang="en-US" sz="3668">
                <a:solidFill>
                  <a:srgbClr val="2F4156"/>
                </a:solidFill>
                <a:latin typeface="Scripter"/>
                <a:ea typeface="Scripter"/>
                <a:cs typeface="Scripter"/>
                <a:sym typeface="Scripter"/>
              </a:rPr>
              <a:t>METHODS AND RESULTS</a:t>
            </a:r>
          </a:p>
          <a:p>
            <a:pPr algn="ctr">
              <a:lnSpc>
                <a:spcPts val="7226"/>
              </a:lnSpc>
            </a:pPr>
            <a:r>
              <a:rPr lang="en-US" sz="3668">
                <a:solidFill>
                  <a:srgbClr val="2F4156"/>
                </a:solidFill>
                <a:latin typeface="Scripter"/>
                <a:ea typeface="Scripter"/>
                <a:cs typeface="Scripter"/>
                <a:sym typeface="Scripter"/>
              </a:rPr>
              <a:t>CONCLUSION</a:t>
            </a:r>
          </a:p>
          <a:p>
            <a:pPr algn="ctr">
              <a:lnSpc>
                <a:spcPts val="7226"/>
              </a:lnSpc>
            </a:pPr>
            <a:endParaRPr lang="en-US" sz="3668">
              <a:solidFill>
                <a:srgbClr val="2F4156"/>
              </a:solidFill>
              <a:latin typeface="Scripter"/>
              <a:ea typeface="Scripter"/>
              <a:cs typeface="Scripter"/>
              <a:sym typeface="Scripter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H="1">
            <a:off x="779891" y="2793140"/>
            <a:ext cx="0" cy="648459"/>
          </a:xfrm>
          <a:prstGeom prst="line">
            <a:avLst/>
          </a:prstGeom>
          <a:ln w="57150" cap="rnd">
            <a:solidFill>
              <a:srgbClr val="587B8D"/>
            </a:solidFill>
            <a:prstDash val="solid"/>
            <a:headEnd type="oval" w="lg" len="lg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 rot="-5400000">
            <a:off x="14155903" y="-2341759"/>
            <a:ext cx="2367940" cy="6601401"/>
            <a:chOff x="0" y="0"/>
            <a:chExt cx="660400" cy="184107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60400" cy="1841079"/>
            </a:xfrm>
            <a:custGeom>
              <a:avLst/>
              <a:gdLst/>
              <a:ahLst/>
              <a:cxnLst/>
              <a:rect l="l" t="t" r="r" b="b"/>
              <a:pathLst>
                <a:path w="660400" h="1841079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51343"/>
                  </a:cubicBezTo>
                  <a:lnTo>
                    <a:pt x="660400" y="1841079"/>
                  </a:lnTo>
                  <a:lnTo>
                    <a:pt x="0" y="1841079"/>
                  </a:lnTo>
                  <a:lnTo>
                    <a:pt x="0" y="352449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2F415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69850"/>
              <a:ext cx="660400" cy="17712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 rot="-5400000">
            <a:off x="16834490" y="-253669"/>
            <a:ext cx="1764440" cy="4329177"/>
            <a:chOff x="0" y="0"/>
            <a:chExt cx="660400" cy="162033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60400" cy="1620338"/>
            </a:xfrm>
            <a:custGeom>
              <a:avLst/>
              <a:gdLst/>
              <a:ahLst/>
              <a:cxnLst/>
              <a:rect l="l" t="t" r="r" b="b"/>
              <a:pathLst>
                <a:path w="660400" h="1620338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46440"/>
                  </a:cubicBezTo>
                  <a:lnTo>
                    <a:pt x="660400" y="1620338"/>
                  </a:lnTo>
                  <a:lnTo>
                    <a:pt x="0" y="1620338"/>
                  </a:lnTo>
                  <a:lnTo>
                    <a:pt x="0" y="347385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A5D9C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69850"/>
              <a:ext cx="660400" cy="15504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 rot="-1406027">
            <a:off x="11157227" y="93000"/>
            <a:ext cx="1437689" cy="143768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5D9C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 rot="-3334393">
            <a:off x="10888078" y="181841"/>
            <a:ext cx="1068884" cy="1068439"/>
          </a:xfrm>
          <a:custGeom>
            <a:avLst/>
            <a:gdLst/>
            <a:ahLst/>
            <a:cxnLst/>
            <a:rect l="l" t="t" r="r" b="b"/>
            <a:pathLst>
              <a:path w="1068884" h="1068439">
                <a:moveTo>
                  <a:pt x="0" y="0"/>
                </a:moveTo>
                <a:lnTo>
                  <a:pt x="1068885" y="0"/>
                </a:lnTo>
                <a:lnTo>
                  <a:pt x="1068885" y="1068439"/>
                </a:lnTo>
                <a:lnTo>
                  <a:pt x="0" y="10684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 rot="-1406027">
            <a:off x="10557681" y="362413"/>
            <a:ext cx="1592215" cy="1396505"/>
          </a:xfrm>
          <a:custGeom>
            <a:avLst/>
            <a:gdLst/>
            <a:ahLst/>
            <a:cxnLst/>
            <a:rect l="l" t="t" r="r" b="b"/>
            <a:pathLst>
              <a:path w="1592215" h="1396505">
                <a:moveTo>
                  <a:pt x="0" y="0"/>
                </a:moveTo>
                <a:lnTo>
                  <a:pt x="1592215" y="0"/>
                </a:lnTo>
                <a:lnTo>
                  <a:pt x="1592215" y="1396505"/>
                </a:lnTo>
                <a:lnTo>
                  <a:pt x="0" y="139650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4" name="Group 14"/>
          <p:cNvGrpSpPr/>
          <p:nvPr/>
        </p:nvGrpSpPr>
        <p:grpSpPr>
          <a:xfrm>
            <a:off x="15780544" y="7814508"/>
            <a:ext cx="2507456" cy="2910750"/>
            <a:chOff x="0" y="0"/>
            <a:chExt cx="660400" cy="766617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60400" cy="766617"/>
            </a:xfrm>
            <a:custGeom>
              <a:avLst/>
              <a:gdLst/>
              <a:ahLst/>
              <a:cxnLst/>
              <a:rect l="l" t="t" r="r" b="b"/>
              <a:pathLst>
                <a:path w="660400" h="766617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27476"/>
                  </a:cubicBezTo>
                  <a:lnTo>
                    <a:pt x="660400" y="766617"/>
                  </a:lnTo>
                  <a:lnTo>
                    <a:pt x="0" y="766617"/>
                  </a:lnTo>
                  <a:lnTo>
                    <a:pt x="0" y="327802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2F415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69850"/>
              <a:ext cx="660400" cy="6967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4502037" y="8876509"/>
            <a:ext cx="2053851" cy="2620274"/>
            <a:chOff x="0" y="0"/>
            <a:chExt cx="540932" cy="690113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540932" cy="690113"/>
            </a:xfrm>
            <a:custGeom>
              <a:avLst/>
              <a:gdLst/>
              <a:ahLst/>
              <a:cxnLst/>
              <a:rect l="l" t="t" r="r" b="b"/>
              <a:pathLst>
                <a:path w="540932" h="690113">
                  <a:moveTo>
                    <a:pt x="180408" y="19070"/>
                  </a:moveTo>
                  <a:cubicBezTo>
                    <a:pt x="208051" y="7556"/>
                    <a:pt x="239668" y="0"/>
                    <a:pt x="270612" y="0"/>
                  </a:cubicBezTo>
                  <a:cubicBezTo>
                    <a:pt x="301556" y="0"/>
                    <a:pt x="331332" y="6476"/>
                    <a:pt x="358772" y="17990"/>
                  </a:cubicBezTo>
                  <a:cubicBezTo>
                    <a:pt x="359357" y="18350"/>
                    <a:pt x="359940" y="18350"/>
                    <a:pt x="360524" y="18710"/>
                  </a:cubicBezTo>
                  <a:cubicBezTo>
                    <a:pt x="463572" y="64765"/>
                    <a:pt x="539472" y="186379"/>
                    <a:pt x="540932" y="325777"/>
                  </a:cubicBezTo>
                  <a:lnTo>
                    <a:pt x="540932" y="690113"/>
                  </a:lnTo>
                  <a:lnTo>
                    <a:pt x="0" y="690113"/>
                  </a:lnTo>
                  <a:lnTo>
                    <a:pt x="0" y="326047"/>
                  </a:lnTo>
                  <a:cubicBezTo>
                    <a:pt x="1460" y="185660"/>
                    <a:pt x="76192" y="64045"/>
                    <a:pt x="180408" y="19070"/>
                  </a:cubicBezTo>
                  <a:close/>
                </a:path>
              </a:pathLst>
            </a:custGeom>
            <a:solidFill>
              <a:srgbClr val="A5D9C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69850"/>
              <a:ext cx="540932" cy="6202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0" name="Freeform 20"/>
          <p:cNvSpPr/>
          <p:nvPr/>
        </p:nvSpPr>
        <p:spPr>
          <a:xfrm rot="-3357269">
            <a:off x="14296308" y="8638955"/>
            <a:ext cx="1032331" cy="1031900"/>
          </a:xfrm>
          <a:custGeom>
            <a:avLst/>
            <a:gdLst/>
            <a:ahLst/>
            <a:cxnLst/>
            <a:rect l="l" t="t" r="r" b="b"/>
            <a:pathLst>
              <a:path w="1032331" h="1031900">
                <a:moveTo>
                  <a:pt x="0" y="0"/>
                </a:moveTo>
                <a:lnTo>
                  <a:pt x="1032331" y="0"/>
                </a:lnTo>
                <a:lnTo>
                  <a:pt x="1032331" y="1031901"/>
                </a:lnTo>
                <a:lnTo>
                  <a:pt x="0" y="10319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Freeform 21"/>
          <p:cNvSpPr/>
          <p:nvPr/>
        </p:nvSpPr>
        <p:spPr>
          <a:xfrm>
            <a:off x="13606502" y="8923281"/>
            <a:ext cx="1656478" cy="1452869"/>
          </a:xfrm>
          <a:custGeom>
            <a:avLst/>
            <a:gdLst/>
            <a:ahLst/>
            <a:cxnLst/>
            <a:rect l="l" t="t" r="r" b="b"/>
            <a:pathLst>
              <a:path w="1656478" h="1452869">
                <a:moveTo>
                  <a:pt x="0" y="0"/>
                </a:moveTo>
                <a:lnTo>
                  <a:pt x="1656478" y="0"/>
                </a:lnTo>
                <a:lnTo>
                  <a:pt x="1656478" y="1452869"/>
                </a:lnTo>
                <a:lnTo>
                  <a:pt x="0" y="145286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2" name="Group 22"/>
          <p:cNvGrpSpPr/>
          <p:nvPr/>
        </p:nvGrpSpPr>
        <p:grpSpPr>
          <a:xfrm rot="-10800000">
            <a:off x="413796" y="-397795"/>
            <a:ext cx="1997713" cy="1743124"/>
            <a:chOff x="0" y="0"/>
            <a:chExt cx="660400" cy="576238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660400" cy="576238"/>
            </a:xfrm>
            <a:custGeom>
              <a:avLst/>
              <a:gdLst/>
              <a:ahLst/>
              <a:cxnLst/>
              <a:rect l="l" t="t" r="r" b="b"/>
              <a:pathLst>
                <a:path w="660400" h="576238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23247"/>
                  </a:cubicBezTo>
                  <a:lnTo>
                    <a:pt x="660400" y="576238"/>
                  </a:lnTo>
                  <a:lnTo>
                    <a:pt x="0" y="576238"/>
                  </a:lnTo>
                  <a:lnTo>
                    <a:pt x="0" y="323435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A5D9C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69850"/>
              <a:ext cx="660400" cy="5063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5" name="Freeform 25"/>
          <p:cNvSpPr/>
          <p:nvPr/>
        </p:nvSpPr>
        <p:spPr>
          <a:xfrm rot="-3375307">
            <a:off x="1486684" y="104260"/>
            <a:ext cx="1849650" cy="1848879"/>
          </a:xfrm>
          <a:custGeom>
            <a:avLst/>
            <a:gdLst/>
            <a:ahLst/>
            <a:cxnLst/>
            <a:rect l="l" t="t" r="r" b="b"/>
            <a:pathLst>
              <a:path w="1849650" h="1848879">
                <a:moveTo>
                  <a:pt x="0" y="0"/>
                </a:moveTo>
                <a:lnTo>
                  <a:pt x="1849650" y="0"/>
                </a:lnTo>
                <a:lnTo>
                  <a:pt x="1849650" y="1848880"/>
                </a:lnTo>
                <a:lnTo>
                  <a:pt x="0" y="18488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6" name="Group 26"/>
          <p:cNvGrpSpPr/>
          <p:nvPr/>
        </p:nvGrpSpPr>
        <p:grpSpPr>
          <a:xfrm>
            <a:off x="1702811" y="311549"/>
            <a:ext cx="1831363" cy="1831363"/>
            <a:chOff x="0" y="0"/>
            <a:chExt cx="812800" cy="8128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2F4156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980796" y="1783985"/>
            <a:ext cx="358927" cy="358927"/>
            <a:chOff x="0" y="0"/>
            <a:chExt cx="812800" cy="8128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F415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580402" y="889201"/>
            <a:ext cx="456128" cy="456128"/>
            <a:chOff x="0" y="0"/>
            <a:chExt cx="812800" cy="812800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87B8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5" name="Freeform 35"/>
          <p:cNvSpPr/>
          <p:nvPr/>
        </p:nvSpPr>
        <p:spPr>
          <a:xfrm>
            <a:off x="10930641" y="2897765"/>
            <a:ext cx="6839271" cy="5839779"/>
          </a:xfrm>
          <a:custGeom>
            <a:avLst/>
            <a:gdLst/>
            <a:ahLst/>
            <a:cxnLst/>
            <a:rect l="l" t="t" r="r" b="b"/>
            <a:pathLst>
              <a:path w="6839271" h="5839779">
                <a:moveTo>
                  <a:pt x="0" y="0"/>
                </a:moveTo>
                <a:lnTo>
                  <a:pt x="6839271" y="0"/>
                </a:lnTo>
                <a:lnTo>
                  <a:pt x="6839271" y="5839780"/>
                </a:lnTo>
                <a:lnTo>
                  <a:pt x="0" y="583978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4039" r="-1403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6" name="TextBox 36"/>
          <p:cNvSpPr txBox="1"/>
          <p:nvPr/>
        </p:nvSpPr>
        <p:spPr>
          <a:xfrm>
            <a:off x="4170462" y="872812"/>
            <a:ext cx="6283652" cy="1010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840"/>
              </a:lnSpc>
            </a:pPr>
            <a:r>
              <a:rPr lang="en-US" sz="5600">
                <a:solidFill>
                  <a:srgbClr val="2F4156"/>
                </a:solidFill>
                <a:latin typeface="Scripter"/>
                <a:ea typeface="Scripter"/>
                <a:cs typeface="Scripter"/>
                <a:sym typeface="Scripter"/>
              </a:rPr>
              <a:t>BACKGROUND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854978" y="2905652"/>
            <a:ext cx="9599136" cy="59708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2409" lvl="1" indent="-366204" algn="ctr">
              <a:lnSpc>
                <a:spcPts val="4749"/>
              </a:lnSpc>
              <a:buFont typeface="Arial"/>
              <a:buChar char="•"/>
            </a:pPr>
            <a:r>
              <a:rPr lang="en-US" sz="3392">
                <a:solidFill>
                  <a:srgbClr val="2F4156"/>
                </a:solidFill>
                <a:latin typeface="Scripter"/>
                <a:ea typeface="Scripter"/>
                <a:cs typeface="Scripter"/>
                <a:sym typeface="Scripter"/>
              </a:rPr>
              <a:t>This project uses machine learning to predict credit scores based on demographic and financial features.</a:t>
            </a:r>
          </a:p>
          <a:p>
            <a:pPr marL="732409" lvl="1" indent="-366204" algn="ctr">
              <a:lnSpc>
                <a:spcPts val="4749"/>
              </a:lnSpc>
              <a:buFont typeface="Arial"/>
              <a:buChar char="•"/>
            </a:pPr>
            <a:r>
              <a:rPr lang="en-US" sz="3392">
                <a:solidFill>
                  <a:srgbClr val="2F4156"/>
                </a:solidFill>
                <a:latin typeface="Scripter"/>
                <a:ea typeface="Scripter"/>
                <a:cs typeface="Scripter"/>
                <a:sym typeface="Scripter"/>
              </a:rPr>
              <a:t>It enables faster, fairer, and more adaptive credit decisions compared to traditional fixed models like FICO and VantageScore.</a:t>
            </a:r>
          </a:p>
          <a:p>
            <a:pPr marL="732409" lvl="1" indent="-366204" algn="ctr">
              <a:lnSpc>
                <a:spcPts val="4749"/>
              </a:lnSpc>
              <a:buFont typeface="Arial"/>
              <a:buChar char="•"/>
            </a:pPr>
            <a:r>
              <a:rPr lang="en-US" sz="3392">
                <a:solidFill>
                  <a:srgbClr val="2F4156"/>
                </a:solidFill>
                <a:latin typeface="Scripter"/>
                <a:ea typeface="Scripter"/>
                <a:cs typeface="Scripter"/>
                <a:sym typeface="Scripter"/>
              </a:rPr>
              <a:t>Data-driven techniques allow for personalized credit risk assessment, improving accuracy and inclusivity.</a:t>
            </a:r>
          </a:p>
          <a:p>
            <a:pPr algn="ctr">
              <a:lnSpc>
                <a:spcPts val="4749"/>
              </a:lnSpc>
              <a:spcBef>
                <a:spcPct val="0"/>
              </a:spcBef>
            </a:pPr>
            <a:endParaRPr lang="en-US" sz="3392">
              <a:solidFill>
                <a:srgbClr val="2F4156"/>
              </a:solidFill>
              <a:latin typeface="Scripter"/>
              <a:ea typeface="Scripter"/>
              <a:cs typeface="Scripter"/>
              <a:sym typeface="Scripter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EF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8100000">
            <a:off x="936770" y="2511609"/>
            <a:ext cx="4028321" cy="9552790"/>
            <a:chOff x="0" y="0"/>
            <a:chExt cx="660400" cy="156607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60400" cy="1566077"/>
            </a:xfrm>
            <a:custGeom>
              <a:avLst/>
              <a:gdLst/>
              <a:ahLst/>
              <a:cxnLst/>
              <a:rect l="l" t="t" r="r" b="b"/>
              <a:pathLst>
                <a:path w="660400" h="1566077">
                  <a:moveTo>
                    <a:pt x="220252" y="1547008"/>
                  </a:moveTo>
                  <a:cubicBezTo>
                    <a:pt x="254109" y="1558522"/>
                    <a:pt x="292600" y="1566077"/>
                    <a:pt x="330378" y="1566077"/>
                  </a:cubicBezTo>
                  <a:cubicBezTo>
                    <a:pt x="368157" y="1566077"/>
                    <a:pt x="404509" y="1559600"/>
                    <a:pt x="438009" y="1548087"/>
                  </a:cubicBezTo>
                  <a:cubicBezTo>
                    <a:pt x="438723" y="1547727"/>
                    <a:pt x="439435" y="1547727"/>
                    <a:pt x="440148" y="1547368"/>
                  </a:cubicBezTo>
                  <a:cubicBezTo>
                    <a:pt x="565955" y="1501312"/>
                    <a:pt x="658618" y="1379699"/>
                    <a:pt x="660400" y="1220843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1219937"/>
                  </a:lnTo>
                  <a:cubicBezTo>
                    <a:pt x="1782" y="1380417"/>
                    <a:pt x="93019" y="1502033"/>
                    <a:pt x="220252" y="1547008"/>
                  </a:cubicBezTo>
                  <a:close/>
                </a:path>
              </a:pathLst>
            </a:custGeom>
            <a:gradFill rotWithShape="1">
              <a:gsLst>
                <a:gs pos="0">
                  <a:srgbClr val="2F4156">
                    <a:alpha val="100000"/>
                  </a:srgbClr>
                </a:gs>
                <a:gs pos="100000">
                  <a:srgbClr val="0F4070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660400" cy="14962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3161533" y="3494820"/>
            <a:ext cx="3578507" cy="3578507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87B8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3672435" y="3971260"/>
            <a:ext cx="2556703" cy="2625626"/>
          </a:xfrm>
          <a:custGeom>
            <a:avLst/>
            <a:gdLst/>
            <a:ahLst/>
            <a:cxnLst/>
            <a:rect l="l" t="t" r="r" b="b"/>
            <a:pathLst>
              <a:path w="2556703" h="2625626">
                <a:moveTo>
                  <a:pt x="0" y="0"/>
                </a:moveTo>
                <a:lnTo>
                  <a:pt x="2556704" y="0"/>
                </a:lnTo>
                <a:lnTo>
                  <a:pt x="2556704" y="2625626"/>
                </a:lnTo>
                <a:lnTo>
                  <a:pt x="0" y="26256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AutoShape 9"/>
          <p:cNvSpPr/>
          <p:nvPr/>
        </p:nvSpPr>
        <p:spPr>
          <a:xfrm flipH="1">
            <a:off x="7646880" y="4424898"/>
            <a:ext cx="0" cy="648459"/>
          </a:xfrm>
          <a:prstGeom prst="line">
            <a:avLst/>
          </a:prstGeom>
          <a:ln w="57150" cap="rnd">
            <a:solidFill>
              <a:srgbClr val="587B8D"/>
            </a:solidFill>
            <a:prstDash val="solid"/>
            <a:headEnd type="oval" w="lg" len="lg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10" name="Group 10"/>
          <p:cNvGrpSpPr/>
          <p:nvPr/>
        </p:nvGrpSpPr>
        <p:grpSpPr>
          <a:xfrm rot="-5400000">
            <a:off x="14341235" y="-2527091"/>
            <a:ext cx="1997276" cy="6601401"/>
            <a:chOff x="0" y="0"/>
            <a:chExt cx="557025" cy="1841079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557025" cy="1841079"/>
            </a:xfrm>
            <a:custGeom>
              <a:avLst/>
              <a:gdLst/>
              <a:ahLst/>
              <a:cxnLst/>
              <a:rect l="l" t="t" r="r" b="b"/>
              <a:pathLst>
                <a:path w="557025" h="1841079">
                  <a:moveTo>
                    <a:pt x="185775" y="19070"/>
                  </a:moveTo>
                  <a:cubicBezTo>
                    <a:pt x="214240" y="7556"/>
                    <a:pt x="246798" y="0"/>
                    <a:pt x="278662" y="0"/>
                  </a:cubicBezTo>
                  <a:cubicBezTo>
                    <a:pt x="310527" y="0"/>
                    <a:pt x="341189" y="6476"/>
                    <a:pt x="369446" y="17990"/>
                  </a:cubicBezTo>
                  <a:cubicBezTo>
                    <a:pt x="370048" y="18350"/>
                    <a:pt x="370649" y="18350"/>
                    <a:pt x="371249" y="18710"/>
                  </a:cubicBezTo>
                  <a:cubicBezTo>
                    <a:pt x="477364" y="64765"/>
                    <a:pt x="555522" y="186379"/>
                    <a:pt x="557025" y="351343"/>
                  </a:cubicBezTo>
                  <a:lnTo>
                    <a:pt x="557025" y="1841079"/>
                  </a:lnTo>
                  <a:lnTo>
                    <a:pt x="0" y="1841079"/>
                  </a:lnTo>
                  <a:lnTo>
                    <a:pt x="0" y="352449"/>
                  </a:lnTo>
                  <a:cubicBezTo>
                    <a:pt x="1503" y="185660"/>
                    <a:pt x="78458" y="64045"/>
                    <a:pt x="185775" y="19070"/>
                  </a:cubicBezTo>
                  <a:close/>
                </a:path>
              </a:pathLst>
            </a:custGeom>
            <a:solidFill>
              <a:srgbClr val="2F415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69850"/>
              <a:ext cx="557025" cy="17712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 rot="-5400000">
            <a:off x="16149025" y="301592"/>
            <a:ext cx="1764440" cy="3218656"/>
            <a:chOff x="0" y="0"/>
            <a:chExt cx="660400" cy="1204689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60400" cy="1204689"/>
            </a:xfrm>
            <a:custGeom>
              <a:avLst/>
              <a:gdLst/>
              <a:ahLst/>
              <a:cxnLst/>
              <a:rect l="l" t="t" r="r" b="b"/>
              <a:pathLst>
                <a:path w="660400" h="1204689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37207"/>
                  </a:cubicBezTo>
                  <a:lnTo>
                    <a:pt x="660400" y="1204689"/>
                  </a:lnTo>
                  <a:lnTo>
                    <a:pt x="0" y="1204689"/>
                  </a:lnTo>
                  <a:lnTo>
                    <a:pt x="0" y="337851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A5D9C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69850"/>
              <a:ext cx="660400" cy="11348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 rot="-1406027">
            <a:off x="10995392" y="406332"/>
            <a:ext cx="1437689" cy="1437689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87B8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9" name="Freeform 19"/>
          <p:cNvSpPr/>
          <p:nvPr/>
        </p:nvSpPr>
        <p:spPr>
          <a:xfrm rot="-3334393">
            <a:off x="10726243" y="495172"/>
            <a:ext cx="1068884" cy="1068439"/>
          </a:xfrm>
          <a:custGeom>
            <a:avLst/>
            <a:gdLst/>
            <a:ahLst/>
            <a:cxnLst/>
            <a:rect l="l" t="t" r="r" b="b"/>
            <a:pathLst>
              <a:path w="1068884" h="1068439">
                <a:moveTo>
                  <a:pt x="0" y="0"/>
                </a:moveTo>
                <a:lnTo>
                  <a:pt x="1068884" y="0"/>
                </a:lnTo>
                <a:lnTo>
                  <a:pt x="1068884" y="1068439"/>
                </a:lnTo>
                <a:lnTo>
                  <a:pt x="0" y="106843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20"/>
          <p:cNvSpPr/>
          <p:nvPr/>
        </p:nvSpPr>
        <p:spPr>
          <a:xfrm rot="-1406027">
            <a:off x="10234933" y="116731"/>
            <a:ext cx="1592215" cy="1396505"/>
          </a:xfrm>
          <a:custGeom>
            <a:avLst/>
            <a:gdLst/>
            <a:ahLst/>
            <a:cxnLst/>
            <a:rect l="l" t="t" r="r" b="b"/>
            <a:pathLst>
              <a:path w="1592215" h="1396505">
                <a:moveTo>
                  <a:pt x="0" y="0"/>
                </a:moveTo>
                <a:lnTo>
                  <a:pt x="1592215" y="0"/>
                </a:lnTo>
                <a:lnTo>
                  <a:pt x="1592215" y="1396505"/>
                </a:lnTo>
                <a:lnTo>
                  <a:pt x="0" y="139650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1" name="Group 21"/>
          <p:cNvGrpSpPr/>
          <p:nvPr/>
        </p:nvGrpSpPr>
        <p:grpSpPr>
          <a:xfrm>
            <a:off x="14688149" y="1500914"/>
            <a:ext cx="542669" cy="542669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A5D9C6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-225028" y="-599744"/>
            <a:ext cx="1927244" cy="2371992"/>
            <a:chOff x="0" y="0"/>
            <a:chExt cx="660400" cy="8128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660400" cy="812800"/>
            </a:xfrm>
            <a:custGeom>
              <a:avLst/>
              <a:gdLst/>
              <a:ahLst/>
              <a:cxnLst/>
              <a:rect l="l" t="t" r="r" b="b"/>
              <a:pathLst>
                <a:path w="660400" h="812800">
                  <a:moveTo>
                    <a:pt x="220252" y="793731"/>
                  </a:moveTo>
                  <a:cubicBezTo>
                    <a:pt x="254109" y="805245"/>
                    <a:pt x="292600" y="812800"/>
                    <a:pt x="330378" y="812800"/>
                  </a:cubicBezTo>
                  <a:cubicBezTo>
                    <a:pt x="368157" y="812800"/>
                    <a:pt x="404509" y="806323"/>
                    <a:pt x="438009" y="794809"/>
                  </a:cubicBezTo>
                  <a:cubicBezTo>
                    <a:pt x="438723" y="794450"/>
                    <a:pt x="439435" y="794450"/>
                    <a:pt x="440148" y="794090"/>
                  </a:cubicBezTo>
                  <a:cubicBezTo>
                    <a:pt x="565955" y="748035"/>
                    <a:pt x="658618" y="626421"/>
                    <a:pt x="660400" y="484298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483939"/>
                  </a:lnTo>
                  <a:cubicBezTo>
                    <a:pt x="1782" y="627140"/>
                    <a:pt x="93019" y="748755"/>
                    <a:pt x="220252" y="793731"/>
                  </a:cubicBezTo>
                  <a:close/>
                </a:path>
              </a:pathLst>
            </a:custGeom>
            <a:solidFill>
              <a:srgbClr val="A5D9C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-57150"/>
              <a:ext cx="660400" cy="742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 rot="-1406027">
            <a:off x="2174476" y="483248"/>
            <a:ext cx="663472" cy="663472"/>
            <a:chOff x="0" y="0"/>
            <a:chExt cx="812800" cy="8128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F415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0" name="Freeform 30"/>
          <p:cNvSpPr/>
          <p:nvPr/>
        </p:nvSpPr>
        <p:spPr>
          <a:xfrm rot="-3362047">
            <a:off x="793810" y="767644"/>
            <a:ext cx="1068884" cy="1068439"/>
          </a:xfrm>
          <a:custGeom>
            <a:avLst/>
            <a:gdLst/>
            <a:ahLst/>
            <a:cxnLst/>
            <a:rect l="l" t="t" r="r" b="b"/>
            <a:pathLst>
              <a:path w="1068884" h="1068439">
                <a:moveTo>
                  <a:pt x="0" y="0"/>
                </a:moveTo>
                <a:lnTo>
                  <a:pt x="1068884" y="0"/>
                </a:lnTo>
                <a:lnTo>
                  <a:pt x="1068884" y="1068439"/>
                </a:lnTo>
                <a:lnTo>
                  <a:pt x="0" y="106843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1" name="Group 31"/>
          <p:cNvGrpSpPr/>
          <p:nvPr/>
        </p:nvGrpSpPr>
        <p:grpSpPr>
          <a:xfrm rot="-8100000">
            <a:off x="2641883" y="9752543"/>
            <a:ext cx="1811745" cy="2496144"/>
            <a:chOff x="0" y="0"/>
            <a:chExt cx="660400" cy="90987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660400" cy="909870"/>
            </a:xfrm>
            <a:custGeom>
              <a:avLst/>
              <a:gdLst/>
              <a:ahLst/>
              <a:cxnLst/>
              <a:rect l="l" t="t" r="r" b="b"/>
              <a:pathLst>
                <a:path w="660400" h="909870">
                  <a:moveTo>
                    <a:pt x="220252" y="890801"/>
                  </a:moveTo>
                  <a:cubicBezTo>
                    <a:pt x="254109" y="902315"/>
                    <a:pt x="292600" y="909870"/>
                    <a:pt x="330378" y="909870"/>
                  </a:cubicBezTo>
                  <a:cubicBezTo>
                    <a:pt x="368157" y="909870"/>
                    <a:pt x="404509" y="903393"/>
                    <a:pt x="438009" y="891879"/>
                  </a:cubicBezTo>
                  <a:cubicBezTo>
                    <a:pt x="438723" y="891520"/>
                    <a:pt x="439435" y="891520"/>
                    <a:pt x="440148" y="891161"/>
                  </a:cubicBezTo>
                  <a:cubicBezTo>
                    <a:pt x="565955" y="845105"/>
                    <a:pt x="658618" y="723491"/>
                    <a:pt x="660400" y="579212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578782"/>
                  </a:lnTo>
                  <a:cubicBezTo>
                    <a:pt x="1782" y="724210"/>
                    <a:pt x="93019" y="845826"/>
                    <a:pt x="220252" y="890801"/>
                  </a:cubicBezTo>
                  <a:close/>
                </a:path>
              </a:pathLst>
            </a:custGeom>
            <a:gradFill rotWithShape="1">
              <a:gsLst>
                <a:gs pos="0">
                  <a:srgbClr val="2F4156">
                    <a:alpha val="100000"/>
                  </a:srgbClr>
                </a:gs>
                <a:gs pos="100000">
                  <a:srgbClr val="0F4070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0" y="-57150"/>
              <a:ext cx="660400" cy="8400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4" name="Group 34"/>
          <p:cNvGrpSpPr/>
          <p:nvPr/>
        </p:nvGrpSpPr>
        <p:grpSpPr>
          <a:xfrm rot="-8100000">
            <a:off x="-697711" y="3873384"/>
            <a:ext cx="1198974" cy="5223283"/>
            <a:chOff x="0" y="0"/>
            <a:chExt cx="660400" cy="2877007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660400" cy="2877007"/>
            </a:xfrm>
            <a:custGeom>
              <a:avLst/>
              <a:gdLst/>
              <a:ahLst/>
              <a:cxnLst/>
              <a:rect l="l" t="t" r="r" b="b"/>
              <a:pathLst>
                <a:path w="660400" h="2877007">
                  <a:moveTo>
                    <a:pt x="220252" y="2857938"/>
                  </a:moveTo>
                  <a:cubicBezTo>
                    <a:pt x="254109" y="2869451"/>
                    <a:pt x="292600" y="2877007"/>
                    <a:pt x="330378" y="2877007"/>
                  </a:cubicBezTo>
                  <a:cubicBezTo>
                    <a:pt x="368157" y="2877007"/>
                    <a:pt x="404509" y="2870530"/>
                    <a:pt x="438009" y="2859016"/>
                  </a:cubicBezTo>
                  <a:cubicBezTo>
                    <a:pt x="438723" y="2858656"/>
                    <a:pt x="439435" y="2858656"/>
                    <a:pt x="440148" y="2858297"/>
                  </a:cubicBezTo>
                  <a:cubicBezTo>
                    <a:pt x="565955" y="2812242"/>
                    <a:pt x="658618" y="2690628"/>
                    <a:pt x="660400" y="2502653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2500795"/>
                  </a:lnTo>
                  <a:cubicBezTo>
                    <a:pt x="1782" y="2691347"/>
                    <a:pt x="93019" y="2812962"/>
                    <a:pt x="220252" y="2857938"/>
                  </a:cubicBezTo>
                  <a:close/>
                </a:path>
              </a:pathLst>
            </a:custGeom>
            <a:gradFill rotWithShape="1">
              <a:gsLst>
                <a:gs pos="0">
                  <a:srgbClr val="2F4156">
                    <a:alpha val="100000"/>
                  </a:srgbClr>
                </a:gs>
                <a:gs pos="100000">
                  <a:srgbClr val="0F4070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TextBox 36"/>
            <p:cNvSpPr txBox="1"/>
            <p:nvPr/>
          </p:nvSpPr>
          <p:spPr>
            <a:xfrm>
              <a:off x="0" y="-57150"/>
              <a:ext cx="660400" cy="28071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7" name="Group 37"/>
          <p:cNvGrpSpPr/>
          <p:nvPr/>
        </p:nvGrpSpPr>
        <p:grpSpPr>
          <a:xfrm rot="-1406027">
            <a:off x="1593756" y="244572"/>
            <a:ext cx="411327" cy="411327"/>
            <a:chOff x="0" y="0"/>
            <a:chExt cx="812800" cy="812800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F415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TextBox 39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40" name="Freeform 40"/>
          <p:cNvSpPr/>
          <p:nvPr/>
        </p:nvSpPr>
        <p:spPr>
          <a:xfrm rot="-3362762">
            <a:off x="15983230" y="7982392"/>
            <a:ext cx="1068884" cy="1068439"/>
          </a:xfrm>
          <a:custGeom>
            <a:avLst/>
            <a:gdLst/>
            <a:ahLst/>
            <a:cxnLst/>
            <a:rect l="l" t="t" r="r" b="b"/>
            <a:pathLst>
              <a:path w="1068884" h="1068439">
                <a:moveTo>
                  <a:pt x="0" y="0"/>
                </a:moveTo>
                <a:lnTo>
                  <a:pt x="1068884" y="0"/>
                </a:lnTo>
                <a:lnTo>
                  <a:pt x="1068884" y="1068439"/>
                </a:lnTo>
                <a:lnTo>
                  <a:pt x="0" y="106843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1" name="Freeform 41"/>
          <p:cNvSpPr/>
          <p:nvPr/>
        </p:nvSpPr>
        <p:spPr>
          <a:xfrm rot="1071742">
            <a:off x="15127780" y="7946359"/>
            <a:ext cx="1296529" cy="1137164"/>
          </a:xfrm>
          <a:custGeom>
            <a:avLst/>
            <a:gdLst/>
            <a:ahLst/>
            <a:cxnLst/>
            <a:rect l="l" t="t" r="r" b="b"/>
            <a:pathLst>
              <a:path w="1296529" h="1137164">
                <a:moveTo>
                  <a:pt x="0" y="0"/>
                </a:moveTo>
                <a:lnTo>
                  <a:pt x="1296528" y="0"/>
                </a:lnTo>
                <a:lnTo>
                  <a:pt x="1296528" y="1137163"/>
                </a:lnTo>
                <a:lnTo>
                  <a:pt x="0" y="113716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2" name="Freeform 42"/>
          <p:cNvSpPr/>
          <p:nvPr/>
        </p:nvSpPr>
        <p:spPr>
          <a:xfrm rot="-889123">
            <a:off x="6022305" y="1638490"/>
            <a:ext cx="3249148" cy="1701741"/>
          </a:xfrm>
          <a:custGeom>
            <a:avLst/>
            <a:gdLst/>
            <a:ahLst/>
            <a:cxnLst/>
            <a:rect l="l" t="t" r="r" b="b"/>
            <a:pathLst>
              <a:path w="3249148" h="1701741">
                <a:moveTo>
                  <a:pt x="0" y="0"/>
                </a:moveTo>
                <a:lnTo>
                  <a:pt x="3249149" y="0"/>
                </a:lnTo>
                <a:lnTo>
                  <a:pt x="3249149" y="1701741"/>
                </a:lnTo>
                <a:lnTo>
                  <a:pt x="0" y="170174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2900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3" name="TextBox 43"/>
          <p:cNvSpPr txBox="1"/>
          <p:nvPr/>
        </p:nvSpPr>
        <p:spPr>
          <a:xfrm>
            <a:off x="9190102" y="2324431"/>
            <a:ext cx="6609233" cy="1010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39"/>
              </a:lnSpc>
            </a:pPr>
            <a:r>
              <a:rPr lang="en-US" sz="5599">
                <a:solidFill>
                  <a:srgbClr val="2F4156"/>
                </a:solidFill>
                <a:latin typeface="Scripter"/>
                <a:ea typeface="Scripter"/>
                <a:cs typeface="Scripter"/>
                <a:sym typeface="Scripter"/>
              </a:rPr>
              <a:t>PROBLEM STATEMENT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7159257" y="3742288"/>
            <a:ext cx="11000820" cy="2997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46"/>
              </a:lnSpc>
              <a:spcBef>
                <a:spcPct val="0"/>
              </a:spcBef>
            </a:pPr>
            <a:r>
              <a:rPr lang="en-US" sz="2819">
                <a:solidFill>
                  <a:srgbClr val="2F4156"/>
                </a:solidFill>
                <a:latin typeface="Scripter"/>
                <a:ea typeface="Scripter"/>
                <a:cs typeface="Scripter"/>
                <a:sym typeface="Scripter"/>
              </a:rPr>
              <a:t>Traditional credit scoring models struggle with capturing complex financial behaviors and adapting to evolving trends, leading to inaccurate credit assessments. </a:t>
            </a:r>
          </a:p>
          <a:p>
            <a:pPr algn="ctr">
              <a:lnSpc>
                <a:spcPts val="3946"/>
              </a:lnSpc>
              <a:spcBef>
                <a:spcPct val="0"/>
              </a:spcBef>
            </a:pPr>
            <a:r>
              <a:rPr lang="en-US" sz="2819">
                <a:solidFill>
                  <a:srgbClr val="2F4156"/>
                </a:solidFill>
                <a:latin typeface="Scripter"/>
                <a:ea typeface="Scripter"/>
                <a:cs typeface="Scripter"/>
                <a:sym typeface="Scripter"/>
              </a:rPr>
              <a:t>Our project leverages ML and DL to improve predictive accuracy, fairness, and interpretability</a:t>
            </a:r>
          </a:p>
          <a:p>
            <a:pPr algn="ctr">
              <a:lnSpc>
                <a:spcPts val="3946"/>
              </a:lnSpc>
              <a:spcBef>
                <a:spcPct val="0"/>
              </a:spcBef>
            </a:pPr>
            <a:endParaRPr lang="en-US" sz="2819">
              <a:solidFill>
                <a:srgbClr val="2F4156"/>
              </a:solidFill>
              <a:latin typeface="Scripter"/>
              <a:ea typeface="Scripter"/>
              <a:cs typeface="Scripter"/>
              <a:sym typeface="Scripter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272762" y="965708"/>
            <a:ext cx="6541870" cy="16332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159"/>
              </a:lnSpc>
            </a:pPr>
            <a:r>
              <a:rPr lang="en-US" sz="5599">
                <a:solidFill>
                  <a:srgbClr val="2F4156"/>
                </a:solidFill>
                <a:latin typeface="Scripter"/>
                <a:ea typeface="Scripter"/>
                <a:cs typeface="Scripter"/>
                <a:sym typeface="Scripter"/>
              </a:rPr>
              <a:t>FURTHER APPROACH</a:t>
            </a:r>
          </a:p>
          <a:p>
            <a:pPr algn="l">
              <a:lnSpc>
                <a:spcPts val="6159"/>
              </a:lnSpc>
            </a:pPr>
            <a:endParaRPr lang="en-US" sz="5599">
              <a:solidFill>
                <a:srgbClr val="2F4156"/>
              </a:solidFill>
              <a:latin typeface="Scripter"/>
              <a:ea typeface="Scripter"/>
              <a:cs typeface="Scripter"/>
              <a:sym typeface="Scripter"/>
            </a:endParaRPr>
          </a:p>
        </p:txBody>
      </p:sp>
      <p:grpSp>
        <p:nvGrpSpPr>
          <p:cNvPr id="3" name="Group 3"/>
          <p:cNvGrpSpPr/>
          <p:nvPr/>
        </p:nvGrpSpPr>
        <p:grpSpPr>
          <a:xfrm rot="8100000">
            <a:off x="13296564" y="8967261"/>
            <a:ext cx="1811745" cy="3029977"/>
            <a:chOff x="0" y="0"/>
            <a:chExt cx="660400" cy="110445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60400" cy="1104458"/>
            </a:xfrm>
            <a:custGeom>
              <a:avLst/>
              <a:gdLst/>
              <a:ahLst/>
              <a:cxnLst/>
              <a:rect l="l" t="t" r="r" b="b"/>
              <a:pathLst>
                <a:path w="660400" h="1104458">
                  <a:moveTo>
                    <a:pt x="220252" y="1085389"/>
                  </a:moveTo>
                  <a:cubicBezTo>
                    <a:pt x="254109" y="1096903"/>
                    <a:pt x="292600" y="1104458"/>
                    <a:pt x="330378" y="1104458"/>
                  </a:cubicBezTo>
                  <a:cubicBezTo>
                    <a:pt x="368157" y="1104458"/>
                    <a:pt x="404509" y="1097981"/>
                    <a:pt x="438009" y="1086467"/>
                  </a:cubicBezTo>
                  <a:cubicBezTo>
                    <a:pt x="438723" y="1086108"/>
                    <a:pt x="439435" y="1086108"/>
                    <a:pt x="440148" y="1085748"/>
                  </a:cubicBezTo>
                  <a:cubicBezTo>
                    <a:pt x="565955" y="1039693"/>
                    <a:pt x="658618" y="918079"/>
                    <a:pt x="660400" y="769478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768907"/>
                  </a:lnTo>
                  <a:cubicBezTo>
                    <a:pt x="1782" y="918798"/>
                    <a:pt x="93019" y="1040413"/>
                    <a:pt x="220252" y="1085389"/>
                  </a:cubicBezTo>
                  <a:close/>
                </a:path>
              </a:pathLst>
            </a:custGeom>
            <a:gradFill rotWithShape="1">
              <a:gsLst>
                <a:gs pos="0">
                  <a:srgbClr val="2F4156">
                    <a:alpha val="100000"/>
                  </a:srgbClr>
                </a:gs>
                <a:gs pos="100000">
                  <a:srgbClr val="0F4070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660400" cy="10346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 rot="8100000">
            <a:off x="17219325" y="3327513"/>
            <a:ext cx="1198974" cy="5223283"/>
            <a:chOff x="0" y="0"/>
            <a:chExt cx="660400" cy="287700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60400" cy="2877007"/>
            </a:xfrm>
            <a:custGeom>
              <a:avLst/>
              <a:gdLst/>
              <a:ahLst/>
              <a:cxnLst/>
              <a:rect l="l" t="t" r="r" b="b"/>
              <a:pathLst>
                <a:path w="660400" h="2877007">
                  <a:moveTo>
                    <a:pt x="220252" y="2857938"/>
                  </a:moveTo>
                  <a:cubicBezTo>
                    <a:pt x="254109" y="2869451"/>
                    <a:pt x="292600" y="2877007"/>
                    <a:pt x="330378" y="2877007"/>
                  </a:cubicBezTo>
                  <a:cubicBezTo>
                    <a:pt x="368157" y="2877007"/>
                    <a:pt x="404509" y="2870530"/>
                    <a:pt x="438009" y="2859016"/>
                  </a:cubicBezTo>
                  <a:cubicBezTo>
                    <a:pt x="438723" y="2858656"/>
                    <a:pt x="439435" y="2858656"/>
                    <a:pt x="440148" y="2858297"/>
                  </a:cubicBezTo>
                  <a:cubicBezTo>
                    <a:pt x="565955" y="2812242"/>
                    <a:pt x="658618" y="2690628"/>
                    <a:pt x="660400" y="2502653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2500795"/>
                  </a:lnTo>
                  <a:cubicBezTo>
                    <a:pt x="1782" y="2691347"/>
                    <a:pt x="93019" y="2812962"/>
                    <a:pt x="220252" y="2857938"/>
                  </a:cubicBezTo>
                  <a:close/>
                </a:path>
              </a:pathLst>
            </a:custGeom>
            <a:gradFill rotWithShape="1">
              <a:gsLst>
                <a:gs pos="0">
                  <a:srgbClr val="2F4156">
                    <a:alpha val="100000"/>
                  </a:srgbClr>
                </a:gs>
                <a:gs pos="100000">
                  <a:srgbClr val="0F4070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660400" cy="28071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3187679" y="271384"/>
            <a:ext cx="2940735" cy="2433459"/>
          </a:xfrm>
          <a:custGeom>
            <a:avLst/>
            <a:gdLst/>
            <a:ahLst/>
            <a:cxnLst/>
            <a:rect l="l" t="t" r="r" b="b"/>
            <a:pathLst>
              <a:path w="2940735" h="2433459">
                <a:moveTo>
                  <a:pt x="0" y="0"/>
                </a:moveTo>
                <a:lnTo>
                  <a:pt x="2940735" y="0"/>
                </a:lnTo>
                <a:lnTo>
                  <a:pt x="2940735" y="2433459"/>
                </a:lnTo>
                <a:lnTo>
                  <a:pt x="0" y="24334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0" name="Group 10"/>
          <p:cNvGrpSpPr/>
          <p:nvPr/>
        </p:nvGrpSpPr>
        <p:grpSpPr>
          <a:xfrm rot="5400000">
            <a:off x="1514273" y="-2028735"/>
            <a:ext cx="2120303" cy="5911033"/>
            <a:chOff x="0" y="0"/>
            <a:chExt cx="660400" cy="1841079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60400" cy="1841079"/>
            </a:xfrm>
            <a:custGeom>
              <a:avLst/>
              <a:gdLst/>
              <a:ahLst/>
              <a:cxnLst/>
              <a:rect l="l" t="t" r="r" b="b"/>
              <a:pathLst>
                <a:path w="660400" h="1841079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51343"/>
                  </a:cubicBezTo>
                  <a:lnTo>
                    <a:pt x="660400" y="1841079"/>
                  </a:lnTo>
                  <a:lnTo>
                    <a:pt x="0" y="1841079"/>
                  </a:lnTo>
                  <a:lnTo>
                    <a:pt x="0" y="352449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2F415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69850"/>
              <a:ext cx="660400" cy="17712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 rot="5400000">
            <a:off x="-246426" y="-316661"/>
            <a:ext cx="1764440" cy="4329177"/>
            <a:chOff x="0" y="0"/>
            <a:chExt cx="660400" cy="1620338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60400" cy="1620338"/>
            </a:xfrm>
            <a:custGeom>
              <a:avLst/>
              <a:gdLst/>
              <a:ahLst/>
              <a:cxnLst/>
              <a:rect l="l" t="t" r="r" b="b"/>
              <a:pathLst>
                <a:path w="660400" h="1620338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46440"/>
                  </a:cubicBezTo>
                  <a:lnTo>
                    <a:pt x="660400" y="1620338"/>
                  </a:lnTo>
                  <a:lnTo>
                    <a:pt x="0" y="1620338"/>
                  </a:lnTo>
                  <a:lnTo>
                    <a:pt x="0" y="347385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A5D9C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69850"/>
              <a:ext cx="660400" cy="15504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 rot="6082177">
            <a:off x="5002475" y="707154"/>
            <a:ext cx="1068884" cy="1068439"/>
          </a:xfrm>
          <a:custGeom>
            <a:avLst/>
            <a:gdLst/>
            <a:ahLst/>
            <a:cxnLst/>
            <a:rect l="l" t="t" r="r" b="b"/>
            <a:pathLst>
              <a:path w="1068884" h="1068439">
                <a:moveTo>
                  <a:pt x="0" y="0"/>
                </a:moveTo>
                <a:lnTo>
                  <a:pt x="1068885" y="0"/>
                </a:lnTo>
                <a:lnTo>
                  <a:pt x="1068885" y="1068439"/>
                </a:lnTo>
                <a:lnTo>
                  <a:pt x="0" y="106843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17"/>
          <p:cNvSpPr/>
          <p:nvPr/>
        </p:nvSpPr>
        <p:spPr>
          <a:xfrm rot="9393972">
            <a:off x="5468523" y="267455"/>
            <a:ext cx="1592215" cy="1396505"/>
          </a:xfrm>
          <a:custGeom>
            <a:avLst/>
            <a:gdLst/>
            <a:ahLst/>
            <a:cxnLst/>
            <a:rect l="l" t="t" r="r" b="b"/>
            <a:pathLst>
              <a:path w="1592215" h="1396505">
                <a:moveTo>
                  <a:pt x="0" y="0"/>
                </a:moveTo>
                <a:lnTo>
                  <a:pt x="1592215" y="0"/>
                </a:lnTo>
                <a:lnTo>
                  <a:pt x="1592215" y="1396505"/>
                </a:lnTo>
                <a:lnTo>
                  <a:pt x="0" y="139650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8" name="Group 18"/>
          <p:cNvGrpSpPr/>
          <p:nvPr/>
        </p:nvGrpSpPr>
        <p:grpSpPr>
          <a:xfrm>
            <a:off x="16128414" y="-606511"/>
            <a:ext cx="1896604" cy="2334282"/>
            <a:chOff x="0" y="0"/>
            <a:chExt cx="6604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660400" cy="812800"/>
            </a:xfrm>
            <a:custGeom>
              <a:avLst/>
              <a:gdLst/>
              <a:ahLst/>
              <a:cxnLst/>
              <a:rect l="l" t="t" r="r" b="b"/>
              <a:pathLst>
                <a:path w="660400" h="812800">
                  <a:moveTo>
                    <a:pt x="220252" y="793731"/>
                  </a:moveTo>
                  <a:cubicBezTo>
                    <a:pt x="254109" y="805245"/>
                    <a:pt x="292600" y="812800"/>
                    <a:pt x="330378" y="812800"/>
                  </a:cubicBezTo>
                  <a:cubicBezTo>
                    <a:pt x="368157" y="812800"/>
                    <a:pt x="404509" y="806323"/>
                    <a:pt x="438009" y="794809"/>
                  </a:cubicBezTo>
                  <a:cubicBezTo>
                    <a:pt x="438723" y="794450"/>
                    <a:pt x="439435" y="794450"/>
                    <a:pt x="440148" y="794090"/>
                  </a:cubicBezTo>
                  <a:cubicBezTo>
                    <a:pt x="565955" y="748035"/>
                    <a:pt x="658618" y="626421"/>
                    <a:pt x="660400" y="484298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483939"/>
                  </a:lnTo>
                  <a:cubicBezTo>
                    <a:pt x="1782" y="627140"/>
                    <a:pt x="93019" y="748755"/>
                    <a:pt x="220252" y="793731"/>
                  </a:cubicBezTo>
                  <a:close/>
                </a:path>
              </a:pathLst>
            </a:custGeom>
            <a:solidFill>
              <a:srgbClr val="A5D9C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57150"/>
              <a:ext cx="660400" cy="742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6440496" y="1434598"/>
            <a:ext cx="622802" cy="622802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F415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4" name="Freeform 24"/>
          <p:cNvSpPr/>
          <p:nvPr/>
        </p:nvSpPr>
        <p:spPr>
          <a:xfrm rot="-3366691">
            <a:off x="15627186" y="828570"/>
            <a:ext cx="1319637" cy="1319087"/>
          </a:xfrm>
          <a:custGeom>
            <a:avLst/>
            <a:gdLst/>
            <a:ahLst/>
            <a:cxnLst/>
            <a:rect l="l" t="t" r="r" b="b"/>
            <a:pathLst>
              <a:path w="1319637" h="1319087">
                <a:moveTo>
                  <a:pt x="0" y="0"/>
                </a:moveTo>
                <a:lnTo>
                  <a:pt x="1319636" y="0"/>
                </a:lnTo>
                <a:lnTo>
                  <a:pt x="1319636" y="1319087"/>
                </a:lnTo>
                <a:lnTo>
                  <a:pt x="0" y="131908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5" name="Freeform 25"/>
          <p:cNvSpPr/>
          <p:nvPr/>
        </p:nvSpPr>
        <p:spPr>
          <a:xfrm>
            <a:off x="9774898" y="2775474"/>
            <a:ext cx="7853033" cy="6327359"/>
          </a:xfrm>
          <a:custGeom>
            <a:avLst/>
            <a:gdLst/>
            <a:ahLst/>
            <a:cxnLst/>
            <a:rect l="l" t="t" r="r" b="b"/>
            <a:pathLst>
              <a:path w="7853033" h="6327359">
                <a:moveTo>
                  <a:pt x="0" y="0"/>
                </a:moveTo>
                <a:lnTo>
                  <a:pt x="7853033" y="0"/>
                </a:lnTo>
                <a:lnTo>
                  <a:pt x="7853033" y="6327360"/>
                </a:lnTo>
                <a:lnTo>
                  <a:pt x="0" y="632736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2124" r="-50941" b="-686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6" name="TextBox 26"/>
          <p:cNvSpPr txBox="1"/>
          <p:nvPr/>
        </p:nvSpPr>
        <p:spPr>
          <a:xfrm>
            <a:off x="411544" y="904875"/>
            <a:ext cx="8732456" cy="104779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14"/>
              </a:lnSpc>
            </a:pPr>
            <a:endParaRPr/>
          </a:p>
          <a:p>
            <a:pPr algn="l">
              <a:lnSpc>
                <a:spcPts val="5714"/>
              </a:lnSpc>
            </a:pPr>
            <a:r>
              <a:rPr lang="en-US" sz="4082">
                <a:solidFill>
                  <a:srgbClr val="2F4156"/>
                </a:solidFill>
                <a:latin typeface="Scripter"/>
                <a:ea typeface="Scripter"/>
                <a:cs typeface="Scripter"/>
                <a:sym typeface="Scripter"/>
              </a:rPr>
              <a:t>STEP 1:</a:t>
            </a:r>
          </a:p>
          <a:p>
            <a:pPr algn="l">
              <a:lnSpc>
                <a:spcPts val="4734"/>
              </a:lnSpc>
            </a:pPr>
            <a:endParaRPr lang="en-US" sz="4082">
              <a:solidFill>
                <a:srgbClr val="2F4156"/>
              </a:solidFill>
              <a:latin typeface="Scripter"/>
              <a:ea typeface="Scripter"/>
              <a:cs typeface="Scripter"/>
              <a:sym typeface="Scripter"/>
            </a:endParaRPr>
          </a:p>
          <a:p>
            <a:pPr algn="l">
              <a:lnSpc>
                <a:spcPts val="4734"/>
              </a:lnSpc>
              <a:spcBef>
                <a:spcPct val="0"/>
              </a:spcBef>
            </a:pPr>
            <a:r>
              <a:rPr lang="en-US" sz="3382" u="sng">
                <a:solidFill>
                  <a:srgbClr val="2F4156"/>
                </a:solidFill>
                <a:latin typeface="Scripter"/>
                <a:ea typeface="Scripter"/>
                <a:cs typeface="Scripter"/>
                <a:sym typeface="Scripter"/>
              </a:rPr>
              <a:t>Developing a Machine Learning Model for Credit Score Prediction:</a:t>
            </a:r>
          </a:p>
          <a:p>
            <a:pPr algn="l">
              <a:lnSpc>
                <a:spcPts val="4734"/>
              </a:lnSpc>
              <a:spcBef>
                <a:spcPct val="0"/>
              </a:spcBef>
            </a:pPr>
            <a:r>
              <a:rPr lang="en-US" sz="3382">
                <a:solidFill>
                  <a:srgbClr val="2F4156"/>
                </a:solidFill>
                <a:latin typeface="Scripter"/>
                <a:ea typeface="Scripter"/>
                <a:cs typeface="Scripter"/>
                <a:sym typeface="Scripter"/>
              </a:rPr>
              <a:t>1.Build a machine learning model that predicts credit scores based on various financial and behavioral factors.</a:t>
            </a:r>
          </a:p>
          <a:p>
            <a:pPr algn="l">
              <a:lnSpc>
                <a:spcPts val="4734"/>
              </a:lnSpc>
              <a:spcBef>
                <a:spcPct val="0"/>
              </a:spcBef>
            </a:pPr>
            <a:r>
              <a:rPr lang="en-US" sz="3382">
                <a:solidFill>
                  <a:srgbClr val="2F4156"/>
                </a:solidFill>
                <a:latin typeface="Scripter"/>
                <a:ea typeface="Scripter"/>
                <a:cs typeface="Scripter"/>
                <a:sym typeface="Scripter"/>
              </a:rPr>
              <a:t>2.Evaluate different ML algorithms and select the best-performing one for accurate credit risk assessment.</a:t>
            </a:r>
          </a:p>
          <a:p>
            <a:pPr algn="l">
              <a:lnSpc>
                <a:spcPts val="4734"/>
              </a:lnSpc>
              <a:spcBef>
                <a:spcPct val="0"/>
              </a:spcBef>
            </a:pPr>
            <a:r>
              <a:rPr lang="en-US" sz="3382">
                <a:solidFill>
                  <a:srgbClr val="2F4156"/>
                </a:solidFill>
                <a:latin typeface="Scripter"/>
                <a:ea typeface="Scripter"/>
                <a:cs typeface="Scripter"/>
                <a:sym typeface="Scripter"/>
              </a:rPr>
              <a:t>3.If the model’s accuracy is low, apply hyperparameter tuning techniques such as RandomizedSearchCV to optimize performance and improve predictive accuracy.</a:t>
            </a:r>
          </a:p>
          <a:p>
            <a:pPr algn="ctr">
              <a:lnSpc>
                <a:spcPts val="4734"/>
              </a:lnSpc>
              <a:spcBef>
                <a:spcPct val="0"/>
              </a:spcBef>
            </a:pPr>
            <a:endParaRPr lang="en-US" sz="3382">
              <a:solidFill>
                <a:srgbClr val="2F4156"/>
              </a:solidFill>
              <a:latin typeface="Scripter"/>
              <a:ea typeface="Scripter"/>
              <a:cs typeface="Scripter"/>
              <a:sym typeface="Scripter"/>
            </a:endParaRPr>
          </a:p>
          <a:p>
            <a:pPr algn="ctr">
              <a:lnSpc>
                <a:spcPts val="4734"/>
              </a:lnSpc>
              <a:spcBef>
                <a:spcPct val="0"/>
              </a:spcBef>
            </a:pPr>
            <a:endParaRPr lang="en-US" sz="3382">
              <a:solidFill>
                <a:srgbClr val="2F4156"/>
              </a:solidFill>
              <a:latin typeface="Scripter"/>
              <a:ea typeface="Scripter"/>
              <a:cs typeface="Scripter"/>
              <a:sym typeface="Scripter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EF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272762" y="965708"/>
            <a:ext cx="6541870" cy="16332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159"/>
              </a:lnSpc>
            </a:pPr>
            <a:r>
              <a:rPr lang="en-US" sz="5599">
                <a:solidFill>
                  <a:srgbClr val="2F4156"/>
                </a:solidFill>
                <a:latin typeface="Scripter"/>
                <a:ea typeface="Scripter"/>
                <a:cs typeface="Scripter"/>
                <a:sym typeface="Scripter"/>
              </a:rPr>
              <a:t>FURTHER APPROACH</a:t>
            </a:r>
          </a:p>
          <a:p>
            <a:pPr algn="l">
              <a:lnSpc>
                <a:spcPts val="6159"/>
              </a:lnSpc>
            </a:pPr>
            <a:endParaRPr lang="en-US" sz="5599">
              <a:solidFill>
                <a:srgbClr val="2F4156"/>
              </a:solidFill>
              <a:latin typeface="Scripter"/>
              <a:ea typeface="Scripter"/>
              <a:cs typeface="Scripter"/>
              <a:sym typeface="Scripter"/>
            </a:endParaRPr>
          </a:p>
        </p:txBody>
      </p:sp>
      <p:grpSp>
        <p:nvGrpSpPr>
          <p:cNvPr id="3" name="Group 3"/>
          <p:cNvGrpSpPr/>
          <p:nvPr/>
        </p:nvGrpSpPr>
        <p:grpSpPr>
          <a:xfrm rot="8100000">
            <a:off x="13296564" y="8967261"/>
            <a:ext cx="1811745" cy="3029977"/>
            <a:chOff x="0" y="0"/>
            <a:chExt cx="660400" cy="110445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60400" cy="1104458"/>
            </a:xfrm>
            <a:custGeom>
              <a:avLst/>
              <a:gdLst/>
              <a:ahLst/>
              <a:cxnLst/>
              <a:rect l="l" t="t" r="r" b="b"/>
              <a:pathLst>
                <a:path w="660400" h="1104458">
                  <a:moveTo>
                    <a:pt x="220252" y="1085389"/>
                  </a:moveTo>
                  <a:cubicBezTo>
                    <a:pt x="254109" y="1096903"/>
                    <a:pt x="292600" y="1104458"/>
                    <a:pt x="330378" y="1104458"/>
                  </a:cubicBezTo>
                  <a:cubicBezTo>
                    <a:pt x="368157" y="1104458"/>
                    <a:pt x="404509" y="1097981"/>
                    <a:pt x="438009" y="1086467"/>
                  </a:cubicBezTo>
                  <a:cubicBezTo>
                    <a:pt x="438723" y="1086108"/>
                    <a:pt x="439435" y="1086108"/>
                    <a:pt x="440148" y="1085748"/>
                  </a:cubicBezTo>
                  <a:cubicBezTo>
                    <a:pt x="565955" y="1039693"/>
                    <a:pt x="658618" y="918079"/>
                    <a:pt x="660400" y="769478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768907"/>
                  </a:lnTo>
                  <a:cubicBezTo>
                    <a:pt x="1782" y="918798"/>
                    <a:pt x="93019" y="1040413"/>
                    <a:pt x="220252" y="1085389"/>
                  </a:cubicBezTo>
                  <a:close/>
                </a:path>
              </a:pathLst>
            </a:custGeom>
            <a:gradFill rotWithShape="1">
              <a:gsLst>
                <a:gs pos="0">
                  <a:srgbClr val="2F4156">
                    <a:alpha val="100000"/>
                  </a:srgbClr>
                </a:gs>
                <a:gs pos="100000">
                  <a:srgbClr val="0F4070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660400" cy="10346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 rot="8100000">
            <a:off x="17219325" y="3327513"/>
            <a:ext cx="1198974" cy="5223283"/>
            <a:chOff x="0" y="0"/>
            <a:chExt cx="660400" cy="287700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60400" cy="2877007"/>
            </a:xfrm>
            <a:custGeom>
              <a:avLst/>
              <a:gdLst/>
              <a:ahLst/>
              <a:cxnLst/>
              <a:rect l="l" t="t" r="r" b="b"/>
              <a:pathLst>
                <a:path w="660400" h="2877007">
                  <a:moveTo>
                    <a:pt x="220252" y="2857938"/>
                  </a:moveTo>
                  <a:cubicBezTo>
                    <a:pt x="254109" y="2869451"/>
                    <a:pt x="292600" y="2877007"/>
                    <a:pt x="330378" y="2877007"/>
                  </a:cubicBezTo>
                  <a:cubicBezTo>
                    <a:pt x="368157" y="2877007"/>
                    <a:pt x="404509" y="2870530"/>
                    <a:pt x="438009" y="2859016"/>
                  </a:cubicBezTo>
                  <a:cubicBezTo>
                    <a:pt x="438723" y="2858656"/>
                    <a:pt x="439435" y="2858656"/>
                    <a:pt x="440148" y="2858297"/>
                  </a:cubicBezTo>
                  <a:cubicBezTo>
                    <a:pt x="565955" y="2812242"/>
                    <a:pt x="658618" y="2690628"/>
                    <a:pt x="660400" y="2502653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2500795"/>
                  </a:lnTo>
                  <a:cubicBezTo>
                    <a:pt x="1782" y="2691347"/>
                    <a:pt x="93019" y="2812962"/>
                    <a:pt x="220252" y="2857938"/>
                  </a:cubicBezTo>
                  <a:close/>
                </a:path>
              </a:pathLst>
            </a:custGeom>
            <a:gradFill rotWithShape="1">
              <a:gsLst>
                <a:gs pos="0">
                  <a:srgbClr val="2F4156">
                    <a:alpha val="100000"/>
                  </a:srgbClr>
                </a:gs>
                <a:gs pos="100000">
                  <a:srgbClr val="0F4070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660400" cy="28071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3187679" y="271384"/>
            <a:ext cx="2940735" cy="2433459"/>
          </a:xfrm>
          <a:custGeom>
            <a:avLst/>
            <a:gdLst/>
            <a:ahLst/>
            <a:cxnLst/>
            <a:rect l="l" t="t" r="r" b="b"/>
            <a:pathLst>
              <a:path w="2940735" h="2433459">
                <a:moveTo>
                  <a:pt x="0" y="0"/>
                </a:moveTo>
                <a:lnTo>
                  <a:pt x="2940735" y="0"/>
                </a:lnTo>
                <a:lnTo>
                  <a:pt x="2940735" y="2433459"/>
                </a:lnTo>
                <a:lnTo>
                  <a:pt x="0" y="24334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0" name="Group 10"/>
          <p:cNvGrpSpPr/>
          <p:nvPr/>
        </p:nvGrpSpPr>
        <p:grpSpPr>
          <a:xfrm rot="5400000">
            <a:off x="1514273" y="-2028735"/>
            <a:ext cx="2120303" cy="5911033"/>
            <a:chOff x="0" y="0"/>
            <a:chExt cx="660400" cy="1841079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60400" cy="1841079"/>
            </a:xfrm>
            <a:custGeom>
              <a:avLst/>
              <a:gdLst/>
              <a:ahLst/>
              <a:cxnLst/>
              <a:rect l="l" t="t" r="r" b="b"/>
              <a:pathLst>
                <a:path w="660400" h="1841079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51343"/>
                  </a:cubicBezTo>
                  <a:lnTo>
                    <a:pt x="660400" y="1841079"/>
                  </a:lnTo>
                  <a:lnTo>
                    <a:pt x="0" y="1841079"/>
                  </a:lnTo>
                  <a:lnTo>
                    <a:pt x="0" y="352449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2F415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69850"/>
              <a:ext cx="660400" cy="17712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 rot="5400000">
            <a:off x="-246426" y="-316661"/>
            <a:ext cx="1764440" cy="4329177"/>
            <a:chOff x="0" y="0"/>
            <a:chExt cx="660400" cy="1620338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60400" cy="1620338"/>
            </a:xfrm>
            <a:custGeom>
              <a:avLst/>
              <a:gdLst/>
              <a:ahLst/>
              <a:cxnLst/>
              <a:rect l="l" t="t" r="r" b="b"/>
              <a:pathLst>
                <a:path w="660400" h="1620338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46440"/>
                  </a:cubicBezTo>
                  <a:lnTo>
                    <a:pt x="660400" y="1620338"/>
                  </a:lnTo>
                  <a:lnTo>
                    <a:pt x="0" y="1620338"/>
                  </a:lnTo>
                  <a:lnTo>
                    <a:pt x="0" y="347385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A5D9C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69850"/>
              <a:ext cx="660400" cy="15504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 rot="6082177">
            <a:off x="5002475" y="707154"/>
            <a:ext cx="1068884" cy="1068439"/>
          </a:xfrm>
          <a:custGeom>
            <a:avLst/>
            <a:gdLst/>
            <a:ahLst/>
            <a:cxnLst/>
            <a:rect l="l" t="t" r="r" b="b"/>
            <a:pathLst>
              <a:path w="1068884" h="1068439">
                <a:moveTo>
                  <a:pt x="0" y="0"/>
                </a:moveTo>
                <a:lnTo>
                  <a:pt x="1068885" y="0"/>
                </a:lnTo>
                <a:lnTo>
                  <a:pt x="1068885" y="1068439"/>
                </a:lnTo>
                <a:lnTo>
                  <a:pt x="0" y="106843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17"/>
          <p:cNvSpPr/>
          <p:nvPr/>
        </p:nvSpPr>
        <p:spPr>
          <a:xfrm rot="9393972">
            <a:off x="5468523" y="267455"/>
            <a:ext cx="1592215" cy="1396505"/>
          </a:xfrm>
          <a:custGeom>
            <a:avLst/>
            <a:gdLst/>
            <a:ahLst/>
            <a:cxnLst/>
            <a:rect l="l" t="t" r="r" b="b"/>
            <a:pathLst>
              <a:path w="1592215" h="1396505">
                <a:moveTo>
                  <a:pt x="0" y="0"/>
                </a:moveTo>
                <a:lnTo>
                  <a:pt x="1592215" y="0"/>
                </a:lnTo>
                <a:lnTo>
                  <a:pt x="1592215" y="1396505"/>
                </a:lnTo>
                <a:lnTo>
                  <a:pt x="0" y="139650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8" name="Group 18"/>
          <p:cNvGrpSpPr/>
          <p:nvPr/>
        </p:nvGrpSpPr>
        <p:grpSpPr>
          <a:xfrm>
            <a:off x="16128414" y="-606511"/>
            <a:ext cx="1896604" cy="2334282"/>
            <a:chOff x="0" y="0"/>
            <a:chExt cx="6604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660400" cy="812800"/>
            </a:xfrm>
            <a:custGeom>
              <a:avLst/>
              <a:gdLst/>
              <a:ahLst/>
              <a:cxnLst/>
              <a:rect l="l" t="t" r="r" b="b"/>
              <a:pathLst>
                <a:path w="660400" h="812800">
                  <a:moveTo>
                    <a:pt x="220252" y="793731"/>
                  </a:moveTo>
                  <a:cubicBezTo>
                    <a:pt x="254109" y="805245"/>
                    <a:pt x="292600" y="812800"/>
                    <a:pt x="330378" y="812800"/>
                  </a:cubicBezTo>
                  <a:cubicBezTo>
                    <a:pt x="368157" y="812800"/>
                    <a:pt x="404509" y="806323"/>
                    <a:pt x="438009" y="794809"/>
                  </a:cubicBezTo>
                  <a:cubicBezTo>
                    <a:pt x="438723" y="794450"/>
                    <a:pt x="439435" y="794450"/>
                    <a:pt x="440148" y="794090"/>
                  </a:cubicBezTo>
                  <a:cubicBezTo>
                    <a:pt x="565955" y="748035"/>
                    <a:pt x="658618" y="626421"/>
                    <a:pt x="660400" y="484298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483939"/>
                  </a:lnTo>
                  <a:cubicBezTo>
                    <a:pt x="1782" y="627140"/>
                    <a:pt x="93019" y="748755"/>
                    <a:pt x="220252" y="793731"/>
                  </a:cubicBezTo>
                  <a:close/>
                </a:path>
              </a:pathLst>
            </a:custGeom>
            <a:solidFill>
              <a:srgbClr val="A5D9C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57150"/>
              <a:ext cx="660400" cy="742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6440496" y="1434598"/>
            <a:ext cx="622802" cy="622802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F415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4" name="Freeform 24"/>
          <p:cNvSpPr/>
          <p:nvPr/>
        </p:nvSpPr>
        <p:spPr>
          <a:xfrm rot="-3366691">
            <a:off x="15627186" y="828570"/>
            <a:ext cx="1319637" cy="1319087"/>
          </a:xfrm>
          <a:custGeom>
            <a:avLst/>
            <a:gdLst/>
            <a:ahLst/>
            <a:cxnLst/>
            <a:rect l="l" t="t" r="r" b="b"/>
            <a:pathLst>
              <a:path w="1319637" h="1319087">
                <a:moveTo>
                  <a:pt x="0" y="0"/>
                </a:moveTo>
                <a:lnTo>
                  <a:pt x="1319636" y="0"/>
                </a:lnTo>
                <a:lnTo>
                  <a:pt x="1319636" y="1319087"/>
                </a:lnTo>
                <a:lnTo>
                  <a:pt x="0" y="131908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5" name="TextBox 25"/>
          <p:cNvSpPr txBox="1"/>
          <p:nvPr/>
        </p:nvSpPr>
        <p:spPr>
          <a:xfrm>
            <a:off x="234972" y="1808672"/>
            <a:ext cx="9895541" cy="75429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49"/>
              </a:lnSpc>
              <a:spcBef>
                <a:spcPct val="0"/>
              </a:spcBef>
            </a:pPr>
            <a:r>
              <a:rPr lang="en-US" sz="4035">
                <a:solidFill>
                  <a:srgbClr val="2F4156"/>
                </a:solidFill>
                <a:latin typeface="Scripter"/>
                <a:ea typeface="Scripter"/>
                <a:cs typeface="Scripter"/>
                <a:sym typeface="Scripter"/>
              </a:rPr>
              <a:t>STEP 2:</a:t>
            </a:r>
          </a:p>
          <a:p>
            <a:pPr algn="l">
              <a:lnSpc>
                <a:spcPts val="4949"/>
              </a:lnSpc>
              <a:spcBef>
                <a:spcPct val="0"/>
              </a:spcBef>
            </a:pPr>
            <a:endParaRPr lang="en-US" sz="4035">
              <a:solidFill>
                <a:srgbClr val="2F4156"/>
              </a:solidFill>
              <a:latin typeface="Scripter"/>
              <a:ea typeface="Scripter"/>
              <a:cs typeface="Scripter"/>
              <a:sym typeface="Scripter"/>
            </a:endParaRPr>
          </a:p>
          <a:p>
            <a:pPr algn="l">
              <a:lnSpc>
                <a:spcPts val="4949"/>
              </a:lnSpc>
              <a:spcBef>
                <a:spcPct val="0"/>
              </a:spcBef>
            </a:pPr>
            <a:r>
              <a:rPr lang="en-US" sz="3535" u="sng">
                <a:solidFill>
                  <a:srgbClr val="2F4156"/>
                </a:solidFill>
                <a:latin typeface="Scripter"/>
                <a:ea typeface="Scripter"/>
                <a:cs typeface="Scripter"/>
                <a:sym typeface="Scripter"/>
              </a:rPr>
              <a:t>Model Deployment and Web-Based Application Development:</a:t>
            </a:r>
          </a:p>
          <a:p>
            <a:pPr algn="l">
              <a:lnSpc>
                <a:spcPts val="4949"/>
              </a:lnSpc>
              <a:spcBef>
                <a:spcPct val="0"/>
              </a:spcBef>
            </a:pPr>
            <a:r>
              <a:rPr lang="en-US" sz="3535">
                <a:solidFill>
                  <a:srgbClr val="2F4156"/>
                </a:solidFill>
                <a:latin typeface="Scripter"/>
                <a:ea typeface="Scripter"/>
                <a:cs typeface="Scripter"/>
                <a:sym typeface="Scripter"/>
              </a:rPr>
              <a:t>1.Once the optimized model is finalized, save it as a pickle (.pkl) file for future use.</a:t>
            </a:r>
          </a:p>
          <a:p>
            <a:pPr algn="l">
              <a:lnSpc>
                <a:spcPts val="4949"/>
              </a:lnSpc>
              <a:spcBef>
                <a:spcPct val="0"/>
              </a:spcBef>
            </a:pPr>
            <a:r>
              <a:rPr lang="en-US" sz="3535">
                <a:solidFill>
                  <a:srgbClr val="2F4156"/>
                </a:solidFill>
                <a:latin typeface="Scripter"/>
                <a:ea typeface="Scripter"/>
                <a:cs typeface="Scripter"/>
                <a:sym typeface="Scripter"/>
              </a:rPr>
              <a:t>2.Develop a web-based application that integrates the trained model, allowing users to input financial details and receive predicted credit scores.</a:t>
            </a:r>
          </a:p>
          <a:p>
            <a:pPr algn="l">
              <a:lnSpc>
                <a:spcPts val="4949"/>
              </a:lnSpc>
              <a:spcBef>
                <a:spcPct val="0"/>
              </a:spcBef>
            </a:pPr>
            <a:r>
              <a:rPr lang="en-US" sz="3535">
                <a:solidFill>
                  <a:srgbClr val="2F4156"/>
                </a:solidFill>
                <a:latin typeface="Scripter"/>
                <a:ea typeface="Scripter"/>
                <a:cs typeface="Scripter"/>
                <a:sym typeface="Scripter"/>
              </a:rPr>
              <a:t>Ensure the web app is user-friendly, interactive, and provides clear explanations of predictions using XAI techniques (e.g., flask) for transparency</a:t>
            </a:r>
          </a:p>
        </p:txBody>
      </p:sp>
      <p:sp>
        <p:nvSpPr>
          <p:cNvPr id="26" name="Freeform 26"/>
          <p:cNvSpPr/>
          <p:nvPr/>
        </p:nvSpPr>
        <p:spPr>
          <a:xfrm>
            <a:off x="10929165" y="2744723"/>
            <a:ext cx="5770935" cy="6388863"/>
          </a:xfrm>
          <a:custGeom>
            <a:avLst/>
            <a:gdLst/>
            <a:ahLst/>
            <a:cxnLst/>
            <a:rect l="l" t="t" r="r" b="b"/>
            <a:pathLst>
              <a:path w="5770935" h="6388863">
                <a:moveTo>
                  <a:pt x="0" y="0"/>
                </a:moveTo>
                <a:lnTo>
                  <a:pt x="5770935" y="0"/>
                </a:lnTo>
                <a:lnTo>
                  <a:pt x="5770935" y="6388862"/>
                </a:lnTo>
                <a:lnTo>
                  <a:pt x="0" y="638886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8423" b="-67825"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EF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25567" y="1842933"/>
            <a:ext cx="8418433" cy="5345705"/>
          </a:xfrm>
          <a:custGeom>
            <a:avLst/>
            <a:gdLst/>
            <a:ahLst/>
            <a:cxnLst/>
            <a:rect l="l" t="t" r="r" b="b"/>
            <a:pathLst>
              <a:path w="8418433" h="5345705">
                <a:moveTo>
                  <a:pt x="0" y="0"/>
                </a:moveTo>
                <a:lnTo>
                  <a:pt x="8418433" y="0"/>
                </a:lnTo>
                <a:lnTo>
                  <a:pt x="8418433" y="5345705"/>
                </a:lnTo>
                <a:lnTo>
                  <a:pt x="0" y="534570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9680805" y="2797158"/>
            <a:ext cx="8106868" cy="5928148"/>
          </a:xfrm>
          <a:custGeom>
            <a:avLst/>
            <a:gdLst/>
            <a:ahLst/>
            <a:cxnLst/>
            <a:rect l="l" t="t" r="r" b="b"/>
            <a:pathLst>
              <a:path w="8106868" h="5928148">
                <a:moveTo>
                  <a:pt x="0" y="0"/>
                </a:moveTo>
                <a:lnTo>
                  <a:pt x="8106869" y="0"/>
                </a:lnTo>
                <a:lnTo>
                  <a:pt x="8106869" y="5928147"/>
                </a:lnTo>
                <a:lnTo>
                  <a:pt x="0" y="59281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-175083" y="503587"/>
            <a:ext cx="9640157" cy="9011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85"/>
              </a:lnSpc>
              <a:spcBef>
                <a:spcPct val="0"/>
              </a:spcBef>
            </a:pPr>
            <a:r>
              <a:rPr lang="en-US" sz="4989">
                <a:solidFill>
                  <a:srgbClr val="000000"/>
                </a:solidFill>
                <a:latin typeface="Scripter"/>
                <a:ea typeface="Scripter"/>
                <a:cs typeface="Scripter"/>
                <a:sym typeface="Scripter"/>
              </a:rPr>
              <a:t>Exploratory Data ANalysis (EDA)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7542748"/>
            <a:ext cx="6135794" cy="9877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79"/>
              </a:lnSpc>
              <a:spcBef>
                <a:spcPct val="0"/>
              </a:spcBef>
            </a:pPr>
            <a:r>
              <a:rPr lang="en-US" sz="2771">
                <a:solidFill>
                  <a:srgbClr val="000000"/>
                </a:solidFill>
                <a:latin typeface="Scripter"/>
                <a:ea typeface="Scripter"/>
                <a:cs typeface="Scripter"/>
                <a:sym typeface="Scripter"/>
              </a:rPr>
              <a:t>Representation of Distribution of occupation Vs count in the dataset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971092" y="8878742"/>
            <a:ext cx="7667860" cy="3795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19"/>
              </a:lnSpc>
              <a:spcBef>
                <a:spcPct val="0"/>
              </a:spcBef>
            </a:pPr>
            <a:r>
              <a:rPr lang="en-US" sz="2085">
                <a:solidFill>
                  <a:srgbClr val="000000"/>
                </a:solidFill>
                <a:latin typeface="Scripter"/>
                <a:ea typeface="Scripter"/>
                <a:cs typeface="Scripter"/>
                <a:sym typeface="Scripter"/>
              </a:rPr>
              <a:t>REpresentatIon of credIT enquiries distribution bar plot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EF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590677" y="2130748"/>
            <a:ext cx="11283317" cy="7243717"/>
          </a:xfrm>
          <a:custGeom>
            <a:avLst/>
            <a:gdLst/>
            <a:ahLst/>
            <a:cxnLst/>
            <a:rect l="l" t="t" r="r" b="b"/>
            <a:pathLst>
              <a:path w="11283317" h="7243717">
                <a:moveTo>
                  <a:pt x="0" y="0"/>
                </a:moveTo>
                <a:lnTo>
                  <a:pt x="11283317" y="0"/>
                </a:lnTo>
                <a:lnTo>
                  <a:pt x="11283317" y="7243718"/>
                </a:lnTo>
                <a:lnTo>
                  <a:pt x="0" y="72437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490903" y="876300"/>
            <a:ext cx="11964825" cy="9011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85"/>
              </a:lnSpc>
              <a:spcBef>
                <a:spcPct val="0"/>
              </a:spcBef>
            </a:pPr>
            <a:r>
              <a:rPr lang="en-US" sz="4989">
                <a:solidFill>
                  <a:srgbClr val="000000"/>
                </a:solidFill>
                <a:latin typeface="Scripter"/>
                <a:ea typeface="Scripter"/>
                <a:cs typeface="Scripter"/>
                <a:sym typeface="Scripter"/>
              </a:rPr>
              <a:t>CORRELATION MATRIX BEFORE DATA CLEANING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161</TotalTime>
  <Words>956</Words>
  <Application>Microsoft Macintosh PowerPoint</Application>
  <PresentationFormat>Custom</PresentationFormat>
  <Paragraphs>115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Helvetica Neue</vt:lpstr>
      <vt:lpstr>Calibri</vt:lpstr>
      <vt:lpstr>Scripter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cre</dc:title>
  <cp:lastModifiedBy>Uday Sai Shankar Kola</cp:lastModifiedBy>
  <cp:revision>2</cp:revision>
  <dcterms:created xsi:type="dcterms:W3CDTF">2006-08-16T00:00:00Z</dcterms:created>
  <dcterms:modified xsi:type="dcterms:W3CDTF">2025-04-29T01:25:49Z</dcterms:modified>
  <dc:identifier>DAGl4KbWb4Y</dc:identifier>
</cp:coreProperties>
</file>